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3"/>
  </p:notesMasterIdLst>
  <p:sldIdLst>
    <p:sldId id="256" r:id="rId2"/>
    <p:sldId id="1081" r:id="rId3"/>
    <p:sldId id="1622" r:id="rId4"/>
    <p:sldId id="1655" r:id="rId5"/>
    <p:sldId id="955" r:id="rId6"/>
    <p:sldId id="956" r:id="rId7"/>
    <p:sldId id="1543" r:id="rId8"/>
    <p:sldId id="15465" r:id="rId9"/>
    <p:sldId id="275" r:id="rId10"/>
    <p:sldId id="276" r:id="rId11"/>
    <p:sldId id="257" r:id="rId12"/>
    <p:sldId id="293" r:id="rId13"/>
    <p:sldId id="283" r:id="rId14"/>
    <p:sldId id="277" r:id="rId15"/>
    <p:sldId id="278" r:id="rId16"/>
    <p:sldId id="279" r:id="rId17"/>
    <p:sldId id="280" r:id="rId18"/>
    <p:sldId id="281" r:id="rId19"/>
    <p:sldId id="637" r:id="rId20"/>
    <p:sldId id="1015" r:id="rId21"/>
    <p:sldId id="1073" r:id="rId22"/>
    <p:sldId id="1072" r:id="rId23"/>
    <p:sldId id="1074" r:id="rId24"/>
    <p:sldId id="1075" r:id="rId25"/>
    <p:sldId id="906" r:id="rId26"/>
    <p:sldId id="907" r:id="rId27"/>
    <p:sldId id="908" r:id="rId28"/>
    <p:sldId id="909" r:id="rId29"/>
    <p:sldId id="910" r:id="rId30"/>
    <p:sldId id="15466" r:id="rId31"/>
    <p:sldId id="1079" r:id="rId32"/>
    <p:sldId id="1076" r:id="rId33"/>
    <p:sldId id="1080" r:id="rId34"/>
    <p:sldId id="1078" r:id="rId35"/>
    <p:sldId id="261" r:id="rId36"/>
    <p:sldId id="271" r:id="rId37"/>
    <p:sldId id="15467" r:id="rId38"/>
    <p:sldId id="1624" r:id="rId39"/>
    <p:sldId id="303" r:id="rId40"/>
    <p:sldId id="1625" r:id="rId41"/>
    <p:sldId id="28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p:restoredTop sz="82732"/>
  </p:normalViewPr>
  <p:slideViewPr>
    <p:cSldViewPr snapToGrid="0">
      <p:cViewPr>
        <p:scale>
          <a:sx n="51" d="100"/>
          <a:sy n="51" d="100"/>
        </p:scale>
        <p:origin x="2144"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image" Target="../media/image42.png"/><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ata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6.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B8AA40-5DF8-4E38-B6AA-FF3B06DCA1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CD481C-CFE5-4B73-9A93-DED94F2658F7}">
      <dgm:prSet custT="1"/>
      <dgm:spPr/>
      <dgm:t>
        <a:bodyPr/>
        <a:lstStyle/>
        <a:p>
          <a:pPr>
            <a:lnSpc>
              <a:spcPct val="100000"/>
            </a:lnSpc>
          </a:pPr>
          <a:r>
            <a:rPr lang="en-US" sz="1800"/>
            <a:t>Inputs – Characteristics of a house (e.g., square footage, number of rooms)</a:t>
          </a:r>
        </a:p>
      </dgm:t>
    </dgm:pt>
    <dgm:pt modelId="{FEDC2BFB-79DB-447F-BA3E-0931857EF4C2}" type="parTrans" cxnId="{66F7AFA5-EA92-477E-9F91-BB56972EE1E6}">
      <dgm:prSet/>
      <dgm:spPr/>
      <dgm:t>
        <a:bodyPr/>
        <a:lstStyle/>
        <a:p>
          <a:endParaRPr lang="en-US" sz="1400"/>
        </a:p>
      </dgm:t>
    </dgm:pt>
    <dgm:pt modelId="{A5EA7539-8F67-4EA7-8DC8-58B57A9BC1EC}" type="sibTrans" cxnId="{66F7AFA5-EA92-477E-9F91-BB56972EE1E6}">
      <dgm:prSet/>
      <dgm:spPr/>
      <dgm:t>
        <a:bodyPr/>
        <a:lstStyle/>
        <a:p>
          <a:endParaRPr lang="en-US" sz="1400"/>
        </a:p>
      </dgm:t>
    </dgm:pt>
    <dgm:pt modelId="{2E49443C-8F63-43FF-A0D4-4BF5CA65C212}">
      <dgm:prSet custT="1"/>
      <dgm:spPr/>
      <dgm:t>
        <a:bodyPr/>
        <a:lstStyle/>
        <a:p>
          <a:pPr>
            <a:lnSpc>
              <a:spcPct val="100000"/>
            </a:lnSpc>
          </a:pPr>
          <a:r>
            <a:rPr lang="en-US" sz="1800" dirty="0"/>
            <a:t>Weights – Reflect how important each feature is for the house price, basically dollar per characteristic measure</a:t>
          </a:r>
        </a:p>
      </dgm:t>
    </dgm:pt>
    <dgm:pt modelId="{E7047DB7-942F-4973-91A4-EC3CC69E295F}" type="parTrans" cxnId="{32226E63-E3DA-43F5-9A56-91D1970610F6}">
      <dgm:prSet/>
      <dgm:spPr/>
      <dgm:t>
        <a:bodyPr/>
        <a:lstStyle/>
        <a:p>
          <a:endParaRPr lang="en-US" sz="1400"/>
        </a:p>
      </dgm:t>
    </dgm:pt>
    <dgm:pt modelId="{FB05222F-A461-40A8-A46E-3B42C645106B}" type="sibTrans" cxnId="{32226E63-E3DA-43F5-9A56-91D1970610F6}">
      <dgm:prSet/>
      <dgm:spPr/>
      <dgm:t>
        <a:bodyPr/>
        <a:lstStyle/>
        <a:p>
          <a:endParaRPr lang="en-US" sz="1400"/>
        </a:p>
      </dgm:t>
    </dgm:pt>
    <dgm:pt modelId="{1F4F36D4-147E-4B99-89A4-0111B7B0F067}">
      <dgm:prSet custT="1"/>
      <dgm:spPr/>
      <dgm:t>
        <a:bodyPr/>
        <a:lstStyle/>
        <a:p>
          <a:pPr>
            <a:lnSpc>
              <a:spcPct val="100000"/>
            </a:lnSpc>
          </a:pPr>
          <a:r>
            <a:rPr lang="en-US" sz="1800"/>
            <a:t>Bias – An adjustment value that helps improve accuracy.</a:t>
          </a:r>
        </a:p>
      </dgm:t>
    </dgm:pt>
    <dgm:pt modelId="{FC880F9C-5CFF-4A1F-BD90-5A07AC9EDBE0}" type="parTrans" cxnId="{96F47775-FD42-4C32-B838-FF043C1AC1C8}">
      <dgm:prSet/>
      <dgm:spPr/>
      <dgm:t>
        <a:bodyPr/>
        <a:lstStyle/>
        <a:p>
          <a:endParaRPr lang="en-US" sz="1400"/>
        </a:p>
      </dgm:t>
    </dgm:pt>
    <dgm:pt modelId="{D141C105-7479-400C-96EC-E28F3FFC873C}" type="sibTrans" cxnId="{96F47775-FD42-4C32-B838-FF043C1AC1C8}">
      <dgm:prSet/>
      <dgm:spPr/>
      <dgm:t>
        <a:bodyPr/>
        <a:lstStyle/>
        <a:p>
          <a:endParaRPr lang="en-US" sz="1400"/>
        </a:p>
      </dgm:t>
    </dgm:pt>
    <dgm:pt modelId="{297166A1-ED5A-404A-905F-B8775D069B3A}">
      <dgm:prSet custT="1"/>
      <dgm:spPr/>
      <dgm:t>
        <a:bodyPr/>
        <a:lstStyle/>
        <a:p>
          <a:pPr>
            <a:lnSpc>
              <a:spcPct val="100000"/>
            </a:lnSpc>
          </a:pPr>
          <a:r>
            <a:rPr lang="en-US" sz="1800" dirty="0"/>
            <a:t>Output – The predicted price.</a:t>
          </a:r>
        </a:p>
      </dgm:t>
    </dgm:pt>
    <dgm:pt modelId="{E9F5717E-7AB8-454B-9AC9-AB9CF95456BF}" type="parTrans" cxnId="{3B341EF9-5822-40AC-9D3F-5B9CCD030150}">
      <dgm:prSet/>
      <dgm:spPr/>
      <dgm:t>
        <a:bodyPr/>
        <a:lstStyle/>
        <a:p>
          <a:endParaRPr lang="en-US" sz="1400"/>
        </a:p>
      </dgm:t>
    </dgm:pt>
    <dgm:pt modelId="{B8E82D7B-D4A4-4CB0-BA2E-71F544150E3A}" type="sibTrans" cxnId="{3B341EF9-5822-40AC-9D3F-5B9CCD030150}">
      <dgm:prSet/>
      <dgm:spPr/>
      <dgm:t>
        <a:bodyPr/>
        <a:lstStyle/>
        <a:p>
          <a:endParaRPr lang="en-US" sz="1400"/>
        </a:p>
      </dgm:t>
    </dgm:pt>
    <mc:AlternateContent xmlns:mc="http://schemas.openxmlformats.org/markup-compatibility/2006">
      <mc:Choice xmlns:a14="http://schemas.microsoft.com/office/drawing/2010/main" Requires="a14">
        <dgm:pt modelId="{0F1ED6DF-2270-584F-8A0E-8F441AD0C1FD}">
          <dgm:prSet custT="1"/>
          <dgm:spPr/>
          <dgm:t>
            <a:bodyPr/>
            <a:lstStyle/>
            <a:p>
              <a:pPr algn="ctr">
                <a:lnSpc>
                  <a:spcPct val="100000"/>
                </a:lnSpc>
              </a:pPr>
              <a14:m>
                <m:oMath xmlns:m="http://schemas.openxmlformats.org/officeDocument/2006/math">
                  <m:r>
                    <a:rPr lang="en-US" sz="1600" b="0" i="1" smtClean="0">
                      <a:latin typeface="Cambria Math" panose="02040503050406030204" pitchFamily="18" charset="0"/>
                    </a:rPr>
                    <m:t>𝐻𝑜𝑢𝑠𝑒𝑃𝑟𝑖𝑐𝑒</m:t>
                  </m:r>
                  <m:r>
                    <a:rPr lang="en-US" sz="1600" b="0" i="1" smtClean="0">
                      <a:latin typeface="Cambria Math" panose="02040503050406030204" pitchFamily="18" charset="0"/>
                    </a:rPr>
                    <m:t>=</m:t>
                  </m:r>
                  <m:r>
                    <a:rPr lang="en-US" sz="1600" b="0" i="1" smtClean="0">
                      <a:latin typeface="Cambria Math" panose="02040503050406030204" pitchFamily="18" charset="0"/>
                    </a:rPr>
                    <m:t>𝑆𝑞𝑢𝑎𝑟𝑒𝐹𝑒𝑒𝑡</m:t>
                  </m:r>
                  <m:r>
                    <a:rPr lang="en-US" sz="1600" b="0" i="1" smtClean="0">
                      <a:latin typeface="Cambria Math" panose="02040503050406030204" pitchFamily="18" charset="0"/>
                    </a:rPr>
                    <m:t> ∗</m:t>
                  </m:r>
                  <m:r>
                    <a:rPr lang="en-US" sz="1600" b="1" i="1" smtClean="0">
                      <a:latin typeface="Cambria Math" panose="02040503050406030204" pitchFamily="18" charset="0"/>
                    </a:rPr>
                    <m:t>$</m:t>
                  </m:r>
                  <m:r>
                    <a:rPr lang="en-US" sz="1600" b="1" i="1" smtClean="0">
                      <a:latin typeface="Cambria Math" panose="02040503050406030204" pitchFamily="18" charset="0"/>
                    </a:rPr>
                    <m:t>𝒑𝒆𝒓𝑺𝒒𝒖𝒂𝒓𝒆𝑭𝒆𝒆𝒕</m:t>
                  </m:r>
                  <m:r>
                    <a:rPr lang="en-US" sz="1600" b="0" i="1" smtClean="0">
                      <a:latin typeface="Cambria Math" panose="02040503050406030204" pitchFamily="18" charset="0"/>
                    </a:rPr>
                    <m:t>+</m:t>
                  </m:r>
                  <m:r>
                    <a:rPr lang="en-US" sz="1600" b="0" i="1" smtClean="0">
                      <a:latin typeface="Cambria Math" panose="02040503050406030204" pitchFamily="18" charset="0"/>
                    </a:rPr>
                    <m:t>𝐴𝑔𝑒𝑂𝑓𝐻𝑜𝑢𝑠𝑒</m:t>
                  </m:r>
                  <m:r>
                    <a:rPr lang="en-US" sz="1600" b="0" i="1" smtClean="0">
                      <a:latin typeface="Cambria Math" panose="02040503050406030204" pitchFamily="18" charset="0"/>
                    </a:rPr>
                    <m:t> ∗</m:t>
                  </m:r>
                  <m:r>
                    <a:rPr lang="en-US" sz="1600" b="1" i="1" smtClean="0">
                      <a:latin typeface="Cambria Math" panose="02040503050406030204" pitchFamily="18" charset="0"/>
                    </a:rPr>
                    <m:t>$</m:t>
                  </m:r>
                  <m:r>
                    <a:rPr lang="en-US" sz="1600" b="1" i="1" smtClean="0">
                      <a:latin typeface="Cambria Math" panose="02040503050406030204" pitchFamily="18" charset="0"/>
                    </a:rPr>
                    <m:t>𝒑𝒆𝒓𝒀𝒆𝒂𝒓</m:t>
                  </m:r>
                  <m:r>
                    <a:rPr lang="en-US" sz="1600" b="1" i="1" smtClean="0">
                      <a:latin typeface="Cambria Math" panose="02040503050406030204" pitchFamily="18" charset="0"/>
                    </a:rPr>
                    <m:t> </m:t>
                  </m:r>
                </m:oMath>
              </a14:m>
              <a:r>
                <a:rPr lang="en-US" sz="1600" b="1" dirty="0"/>
                <a:t> </a:t>
              </a:r>
              <a:r>
                <a:rPr lang="en-US" sz="1600" dirty="0"/>
                <a:t>+  NumberOfRooms * </a:t>
              </a:r>
              <a14:m>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𝒑𝒆𝒓𝑹𝒐𝒐𝒎</m:t>
                  </m:r>
                  <m:r>
                    <a:rPr lang="en-US" sz="1600" b="0" i="1" smtClean="0">
                      <a:latin typeface="Cambria Math" panose="02040503050406030204" pitchFamily="18" charset="0"/>
                    </a:rPr>
                    <m:t>+</m:t>
                  </m:r>
                  <m:r>
                    <a:rPr lang="en-US" sz="1600" b="0" i="1" smtClean="0">
                      <a:latin typeface="Cambria Math" panose="02040503050406030204" pitchFamily="18" charset="0"/>
                    </a:rPr>
                    <m:t>𝐵𝑖𝑎𝑠</m:t>
                  </m:r>
                  <m:r>
                    <a:rPr lang="en-US" sz="1600" b="0" i="1" smtClean="0">
                      <a:latin typeface="Cambria Math" panose="02040503050406030204" pitchFamily="18" charset="0"/>
                    </a:rPr>
                    <m:t>…</m:t>
                  </m:r>
                </m:oMath>
              </a14:m>
              <a:endParaRPr lang="en-US" sz="1600" dirty="0"/>
            </a:p>
          </dgm:t>
        </dgm:pt>
      </mc:Choice>
      <mc:Fallback>
        <dgm:pt modelId="{0F1ED6DF-2270-584F-8A0E-8F441AD0C1FD}">
          <dgm:prSet custT="1"/>
          <dgm:spPr/>
          <dgm:t>
            <a:bodyPr/>
            <a:lstStyle/>
            <a:p>
              <a:pPr algn="ctr">
                <a:lnSpc>
                  <a:spcPct val="100000"/>
                </a:lnSpc>
              </a:pPr>
              <a:r>
                <a:rPr lang="en-US" sz="1600" b="0" i="0">
                  <a:latin typeface="Cambria Math" panose="02040503050406030204" pitchFamily="18" charset="0"/>
                </a:rPr>
                <a:t>𝐻𝑜𝑢𝑠𝑒𝑃𝑟𝑖𝑐𝑒=𝑆𝑞𝑢𝑎𝑟𝑒𝐹𝑒𝑒𝑡 ∗</a:t>
              </a:r>
              <a:r>
                <a:rPr lang="en-US" sz="1600" b="1" i="0">
                  <a:latin typeface="Cambria Math" panose="02040503050406030204" pitchFamily="18" charset="0"/>
                </a:rPr>
                <a:t>$𝒑𝒆𝒓𝑺𝒒𝒖𝒂𝒓𝒆𝑭𝒆𝒆𝒕</a:t>
              </a:r>
              <a:r>
                <a:rPr lang="en-US" sz="1600" b="0" i="0">
                  <a:latin typeface="Cambria Math" panose="02040503050406030204" pitchFamily="18" charset="0"/>
                </a:rPr>
                <a:t>+𝐴𝑔𝑒𝑂𝑓𝐻𝑜𝑢𝑠𝑒 ∗</a:t>
              </a:r>
              <a:r>
                <a:rPr lang="en-US" sz="1600" b="1" i="0">
                  <a:latin typeface="Cambria Math" panose="02040503050406030204" pitchFamily="18" charset="0"/>
                </a:rPr>
                <a:t>$𝒑𝒆𝒓𝒀𝒆𝒂𝒓 </a:t>
              </a:r>
              <a:r>
                <a:rPr lang="en-US" sz="1600" b="1" dirty="0"/>
                <a:t> </a:t>
              </a:r>
              <a:r>
                <a:rPr lang="en-US" sz="1600" dirty="0"/>
                <a:t>+  NumberOfRooms * </a:t>
              </a:r>
              <a:r>
                <a:rPr lang="en-US" sz="1600" b="1" i="0">
                  <a:latin typeface="Cambria Math" panose="02040503050406030204" pitchFamily="18" charset="0"/>
                </a:rPr>
                <a:t>$𝒑𝒆𝒓𝑹𝒐𝒐𝒎</a:t>
              </a:r>
              <a:r>
                <a:rPr lang="en-US" sz="1600" b="0" i="0">
                  <a:latin typeface="Cambria Math" panose="02040503050406030204" pitchFamily="18" charset="0"/>
                </a:rPr>
                <a:t>+𝐵𝑖𝑎𝑠…</a:t>
              </a:r>
              <a:endParaRPr lang="en-US" sz="1600" dirty="0"/>
            </a:p>
          </dgm:t>
        </dgm:pt>
      </mc:Fallback>
    </mc:AlternateContent>
    <dgm:pt modelId="{41D9BF37-998B-5849-BEE3-EB09AEB267ED}" type="parTrans" cxnId="{0FDDB5E0-E8DD-F046-87E3-B3A8C046BE4E}">
      <dgm:prSet/>
      <dgm:spPr/>
      <dgm:t>
        <a:bodyPr/>
        <a:lstStyle/>
        <a:p>
          <a:endParaRPr lang="en-US"/>
        </a:p>
      </dgm:t>
    </dgm:pt>
    <dgm:pt modelId="{F69C2767-C266-D448-BB78-61A306B20B0D}" type="sibTrans" cxnId="{0FDDB5E0-E8DD-F046-87E3-B3A8C046BE4E}">
      <dgm:prSet/>
      <dgm:spPr/>
      <dgm:t>
        <a:bodyPr/>
        <a:lstStyle/>
        <a:p>
          <a:endParaRPr lang="en-US"/>
        </a:p>
      </dgm:t>
    </dgm:pt>
    <dgm:pt modelId="{45E6FA3C-3EDE-446B-850C-D5CB58C7F038}" type="pres">
      <dgm:prSet presAssocID="{C3B8AA40-5DF8-4E38-B6AA-FF3B06DCA135}" presName="root" presStyleCnt="0">
        <dgm:presLayoutVars>
          <dgm:dir/>
          <dgm:resizeHandles val="exact"/>
        </dgm:presLayoutVars>
      </dgm:prSet>
      <dgm:spPr/>
    </dgm:pt>
    <dgm:pt modelId="{36C78862-82B7-404F-A9EA-B2E7A12136B5}" type="pres">
      <dgm:prSet presAssocID="{10CD481C-CFE5-4B73-9A93-DED94F2658F7}" presName="compNode" presStyleCnt="0"/>
      <dgm:spPr/>
    </dgm:pt>
    <dgm:pt modelId="{3844B89A-6C88-4099-8597-3DC96375955A}" type="pres">
      <dgm:prSet presAssocID="{10CD481C-CFE5-4B73-9A93-DED94F2658F7}" presName="bgRect" presStyleLbl="bgShp" presStyleIdx="0" presStyleCnt="5"/>
      <dgm:spPr/>
    </dgm:pt>
    <dgm:pt modelId="{9701EBBE-A329-409A-B257-F897C023AA26}" type="pres">
      <dgm:prSet presAssocID="{10CD481C-CFE5-4B73-9A93-DED94F2658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15C56BE3-45E2-4739-B8D4-6B5E3E73B0C2}" type="pres">
      <dgm:prSet presAssocID="{10CD481C-CFE5-4B73-9A93-DED94F2658F7}" presName="spaceRect" presStyleCnt="0"/>
      <dgm:spPr/>
    </dgm:pt>
    <dgm:pt modelId="{B7DEA070-036F-488A-A8F2-096A8B13F71A}" type="pres">
      <dgm:prSet presAssocID="{10CD481C-CFE5-4B73-9A93-DED94F2658F7}" presName="parTx" presStyleLbl="revTx" presStyleIdx="0" presStyleCnt="5">
        <dgm:presLayoutVars>
          <dgm:chMax val="0"/>
          <dgm:chPref val="0"/>
        </dgm:presLayoutVars>
      </dgm:prSet>
      <dgm:spPr/>
    </dgm:pt>
    <dgm:pt modelId="{7914CBD6-B080-440A-B9E5-A9D13E2379A2}" type="pres">
      <dgm:prSet presAssocID="{A5EA7539-8F67-4EA7-8DC8-58B57A9BC1EC}" presName="sibTrans" presStyleCnt="0"/>
      <dgm:spPr/>
    </dgm:pt>
    <dgm:pt modelId="{5FA4E941-0A3B-4294-A163-3351061EFA54}" type="pres">
      <dgm:prSet presAssocID="{2E49443C-8F63-43FF-A0D4-4BF5CA65C212}" presName="compNode" presStyleCnt="0"/>
      <dgm:spPr/>
    </dgm:pt>
    <dgm:pt modelId="{6171B540-C0E2-4D60-AB9C-D889D413A257}" type="pres">
      <dgm:prSet presAssocID="{2E49443C-8F63-43FF-A0D4-4BF5CA65C212}" presName="bgRect" presStyleLbl="bgShp" presStyleIdx="1" presStyleCnt="5"/>
      <dgm:spPr/>
    </dgm:pt>
    <dgm:pt modelId="{822EF42B-C847-45BF-92BC-B2ED1E35C73A}" type="pres">
      <dgm:prSet presAssocID="{2E49443C-8F63-43FF-A0D4-4BF5CA65C2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umbbell"/>
        </a:ext>
      </dgm:extLst>
    </dgm:pt>
    <dgm:pt modelId="{3C860A6E-1F11-4D87-BCE8-6B1FA474D161}" type="pres">
      <dgm:prSet presAssocID="{2E49443C-8F63-43FF-A0D4-4BF5CA65C212}" presName="spaceRect" presStyleCnt="0"/>
      <dgm:spPr/>
    </dgm:pt>
    <dgm:pt modelId="{6F95D921-74DA-4466-B865-F831939241B9}" type="pres">
      <dgm:prSet presAssocID="{2E49443C-8F63-43FF-A0D4-4BF5CA65C212}" presName="parTx" presStyleLbl="revTx" presStyleIdx="1" presStyleCnt="5">
        <dgm:presLayoutVars>
          <dgm:chMax val="0"/>
          <dgm:chPref val="0"/>
        </dgm:presLayoutVars>
      </dgm:prSet>
      <dgm:spPr/>
    </dgm:pt>
    <dgm:pt modelId="{6C48DE74-62BE-46D1-B1A2-AA3D673F852F}" type="pres">
      <dgm:prSet presAssocID="{FB05222F-A461-40A8-A46E-3B42C645106B}" presName="sibTrans" presStyleCnt="0"/>
      <dgm:spPr/>
    </dgm:pt>
    <dgm:pt modelId="{E8280974-6229-4753-ABE9-307BA7ED39E9}" type="pres">
      <dgm:prSet presAssocID="{1F4F36D4-147E-4B99-89A4-0111B7B0F067}" presName="compNode" presStyleCnt="0"/>
      <dgm:spPr/>
    </dgm:pt>
    <dgm:pt modelId="{A0659B29-29E2-48FE-B65B-B8A4B0E4EA93}" type="pres">
      <dgm:prSet presAssocID="{1F4F36D4-147E-4B99-89A4-0111B7B0F067}" presName="bgRect" presStyleLbl="bgShp" presStyleIdx="2" presStyleCnt="5"/>
      <dgm:spPr/>
    </dgm:pt>
    <dgm:pt modelId="{685862BF-7106-4606-98BC-703DB8EC3BDD}" type="pres">
      <dgm:prSet presAssocID="{1F4F36D4-147E-4B99-89A4-0111B7B0F0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F9700F1A-7265-49E0-A481-49C3A4EF9C45}" type="pres">
      <dgm:prSet presAssocID="{1F4F36D4-147E-4B99-89A4-0111B7B0F067}" presName="spaceRect" presStyleCnt="0"/>
      <dgm:spPr/>
    </dgm:pt>
    <dgm:pt modelId="{A8E2BCBC-FC00-4D1C-BD4D-D25C0E6F0B82}" type="pres">
      <dgm:prSet presAssocID="{1F4F36D4-147E-4B99-89A4-0111B7B0F067}" presName="parTx" presStyleLbl="revTx" presStyleIdx="2" presStyleCnt="5">
        <dgm:presLayoutVars>
          <dgm:chMax val="0"/>
          <dgm:chPref val="0"/>
        </dgm:presLayoutVars>
      </dgm:prSet>
      <dgm:spPr/>
    </dgm:pt>
    <dgm:pt modelId="{4D6B93A4-8F12-4363-B43F-581EE74B715A}" type="pres">
      <dgm:prSet presAssocID="{D141C105-7479-400C-96EC-E28F3FFC873C}" presName="sibTrans" presStyleCnt="0"/>
      <dgm:spPr/>
    </dgm:pt>
    <dgm:pt modelId="{61DF1982-CA61-4A9C-A759-A488C8A4736D}" type="pres">
      <dgm:prSet presAssocID="{297166A1-ED5A-404A-905F-B8775D069B3A}" presName="compNode" presStyleCnt="0"/>
      <dgm:spPr/>
    </dgm:pt>
    <dgm:pt modelId="{966E134B-E82E-438D-A060-E6D56428207B}" type="pres">
      <dgm:prSet presAssocID="{297166A1-ED5A-404A-905F-B8775D069B3A}" presName="bgRect" presStyleLbl="bgShp" presStyleIdx="3" presStyleCnt="5"/>
      <dgm:spPr/>
    </dgm:pt>
    <dgm:pt modelId="{F69C14F5-F4A9-4062-81A3-ADC036C6698D}" type="pres">
      <dgm:prSet presAssocID="{297166A1-ED5A-404A-905F-B8775D069B3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E69EF2F7-FE58-49D7-8A6C-CA3EC76E2040}" type="pres">
      <dgm:prSet presAssocID="{297166A1-ED5A-404A-905F-B8775D069B3A}" presName="spaceRect" presStyleCnt="0"/>
      <dgm:spPr/>
    </dgm:pt>
    <dgm:pt modelId="{1760C9EB-C123-447F-8884-57C8D6EFD82C}" type="pres">
      <dgm:prSet presAssocID="{297166A1-ED5A-404A-905F-B8775D069B3A}" presName="parTx" presStyleLbl="revTx" presStyleIdx="3" presStyleCnt="5">
        <dgm:presLayoutVars>
          <dgm:chMax val="0"/>
          <dgm:chPref val="0"/>
        </dgm:presLayoutVars>
      </dgm:prSet>
      <dgm:spPr/>
    </dgm:pt>
    <dgm:pt modelId="{F35EBFB9-CF9C-FE41-B0B0-54D93F7996C9}" type="pres">
      <dgm:prSet presAssocID="{B8E82D7B-D4A4-4CB0-BA2E-71F544150E3A}" presName="sibTrans" presStyleCnt="0"/>
      <dgm:spPr/>
    </dgm:pt>
    <dgm:pt modelId="{DAE147FA-9255-7E42-932F-D60844C6BA24}" type="pres">
      <dgm:prSet presAssocID="{0F1ED6DF-2270-584F-8A0E-8F441AD0C1FD}" presName="compNode" presStyleCnt="0"/>
      <dgm:spPr/>
    </dgm:pt>
    <dgm:pt modelId="{0409BC90-1D9B-E541-8B7F-41B560BF94E0}" type="pres">
      <dgm:prSet presAssocID="{0F1ED6DF-2270-584F-8A0E-8F441AD0C1FD}" presName="bgRect" presStyleLbl="bgShp" presStyleIdx="4" presStyleCnt="5"/>
      <dgm:spPr/>
    </dgm:pt>
    <dgm:pt modelId="{54CECF71-A9F0-FE48-9FF0-89A54A1781F2}" type="pres">
      <dgm:prSet presAssocID="{0F1ED6DF-2270-584F-8A0E-8F441AD0C1FD}"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novation (House With Sparkles) with solid fill"/>
        </a:ext>
      </dgm:extLst>
    </dgm:pt>
    <dgm:pt modelId="{49FD2DA0-7018-9042-BADA-18D03FA8D6A8}" type="pres">
      <dgm:prSet presAssocID="{0F1ED6DF-2270-584F-8A0E-8F441AD0C1FD}" presName="spaceRect" presStyleCnt="0"/>
      <dgm:spPr/>
    </dgm:pt>
    <dgm:pt modelId="{A1A184AD-12E5-5E4B-8539-0F07FE3DF2A5}" type="pres">
      <dgm:prSet presAssocID="{0F1ED6DF-2270-584F-8A0E-8F441AD0C1FD}" presName="parTx" presStyleLbl="revTx" presStyleIdx="4" presStyleCnt="5">
        <dgm:presLayoutVars>
          <dgm:chMax val="0"/>
          <dgm:chPref val="0"/>
        </dgm:presLayoutVars>
      </dgm:prSet>
      <dgm:spPr/>
    </dgm:pt>
  </dgm:ptLst>
  <dgm:cxnLst>
    <dgm:cxn modelId="{5D1B4E22-0CFA-499F-85F2-C593C2225CFC}" type="presOf" srcId="{297166A1-ED5A-404A-905F-B8775D069B3A}" destId="{1760C9EB-C123-447F-8884-57C8D6EFD82C}" srcOrd="0" destOrd="0" presId="urn:microsoft.com/office/officeart/2018/2/layout/IconVerticalSolidList"/>
    <dgm:cxn modelId="{C55DC32A-1EA3-44AF-A577-C5AFE43DA6E1}" type="presOf" srcId="{1F4F36D4-147E-4B99-89A4-0111B7B0F067}" destId="{A8E2BCBC-FC00-4D1C-BD4D-D25C0E6F0B82}" srcOrd="0" destOrd="0" presId="urn:microsoft.com/office/officeart/2018/2/layout/IconVerticalSolidList"/>
    <dgm:cxn modelId="{FEAADE36-923D-7947-BFE7-54EA803F0017}" type="presOf" srcId="{0F1ED6DF-2270-584F-8A0E-8F441AD0C1FD}" destId="{A1A184AD-12E5-5E4B-8539-0F07FE3DF2A5}" srcOrd="0" destOrd="0" presId="urn:microsoft.com/office/officeart/2018/2/layout/IconVerticalSolidList"/>
    <dgm:cxn modelId="{32226E63-E3DA-43F5-9A56-91D1970610F6}" srcId="{C3B8AA40-5DF8-4E38-B6AA-FF3B06DCA135}" destId="{2E49443C-8F63-43FF-A0D4-4BF5CA65C212}" srcOrd="1" destOrd="0" parTransId="{E7047DB7-942F-4973-91A4-EC3CC69E295F}" sibTransId="{FB05222F-A461-40A8-A46E-3B42C645106B}"/>
    <dgm:cxn modelId="{96F47775-FD42-4C32-B838-FF043C1AC1C8}" srcId="{C3B8AA40-5DF8-4E38-B6AA-FF3B06DCA135}" destId="{1F4F36D4-147E-4B99-89A4-0111B7B0F067}" srcOrd="2" destOrd="0" parTransId="{FC880F9C-5CFF-4A1F-BD90-5A07AC9EDBE0}" sibTransId="{D141C105-7479-400C-96EC-E28F3FFC873C}"/>
    <dgm:cxn modelId="{22B0C178-75BD-407E-BF98-EC37BFD62823}" type="presOf" srcId="{10CD481C-CFE5-4B73-9A93-DED94F2658F7}" destId="{B7DEA070-036F-488A-A8F2-096A8B13F71A}" srcOrd="0" destOrd="0" presId="urn:microsoft.com/office/officeart/2018/2/layout/IconVerticalSolidList"/>
    <dgm:cxn modelId="{7A08E17E-D3B5-40F8-8493-88522C2FFC41}" type="presOf" srcId="{2E49443C-8F63-43FF-A0D4-4BF5CA65C212}" destId="{6F95D921-74DA-4466-B865-F831939241B9}" srcOrd="0" destOrd="0" presId="urn:microsoft.com/office/officeart/2018/2/layout/IconVerticalSolidList"/>
    <dgm:cxn modelId="{66F7AFA5-EA92-477E-9F91-BB56972EE1E6}" srcId="{C3B8AA40-5DF8-4E38-B6AA-FF3B06DCA135}" destId="{10CD481C-CFE5-4B73-9A93-DED94F2658F7}" srcOrd="0" destOrd="0" parTransId="{FEDC2BFB-79DB-447F-BA3E-0931857EF4C2}" sibTransId="{A5EA7539-8F67-4EA7-8DC8-58B57A9BC1EC}"/>
    <dgm:cxn modelId="{4AB75CD8-4297-4336-B858-EA63CA20002A}" type="presOf" srcId="{C3B8AA40-5DF8-4E38-B6AA-FF3B06DCA135}" destId="{45E6FA3C-3EDE-446B-850C-D5CB58C7F038}" srcOrd="0" destOrd="0" presId="urn:microsoft.com/office/officeart/2018/2/layout/IconVerticalSolidList"/>
    <dgm:cxn modelId="{0FDDB5E0-E8DD-F046-87E3-B3A8C046BE4E}" srcId="{C3B8AA40-5DF8-4E38-B6AA-FF3B06DCA135}" destId="{0F1ED6DF-2270-584F-8A0E-8F441AD0C1FD}" srcOrd="4" destOrd="0" parTransId="{41D9BF37-998B-5849-BEE3-EB09AEB267ED}" sibTransId="{F69C2767-C266-D448-BB78-61A306B20B0D}"/>
    <dgm:cxn modelId="{3B341EF9-5822-40AC-9D3F-5B9CCD030150}" srcId="{C3B8AA40-5DF8-4E38-B6AA-FF3B06DCA135}" destId="{297166A1-ED5A-404A-905F-B8775D069B3A}" srcOrd="3" destOrd="0" parTransId="{E9F5717E-7AB8-454B-9AC9-AB9CF95456BF}" sibTransId="{B8E82D7B-D4A4-4CB0-BA2E-71F544150E3A}"/>
    <dgm:cxn modelId="{5A9C50F5-F86A-4CFC-87F3-0201603E5CB8}" type="presParOf" srcId="{45E6FA3C-3EDE-446B-850C-D5CB58C7F038}" destId="{36C78862-82B7-404F-A9EA-B2E7A12136B5}" srcOrd="0" destOrd="0" presId="urn:microsoft.com/office/officeart/2018/2/layout/IconVerticalSolidList"/>
    <dgm:cxn modelId="{2AAF80DD-7EBE-457D-826F-8D177FDF8542}" type="presParOf" srcId="{36C78862-82B7-404F-A9EA-B2E7A12136B5}" destId="{3844B89A-6C88-4099-8597-3DC96375955A}" srcOrd="0" destOrd="0" presId="urn:microsoft.com/office/officeart/2018/2/layout/IconVerticalSolidList"/>
    <dgm:cxn modelId="{BF2B8324-A145-4BBA-B870-C4B623A7AF57}" type="presParOf" srcId="{36C78862-82B7-404F-A9EA-B2E7A12136B5}" destId="{9701EBBE-A329-409A-B257-F897C023AA26}" srcOrd="1" destOrd="0" presId="urn:microsoft.com/office/officeart/2018/2/layout/IconVerticalSolidList"/>
    <dgm:cxn modelId="{FCBC3100-F468-4FC5-9608-2B1C7F5B254B}" type="presParOf" srcId="{36C78862-82B7-404F-A9EA-B2E7A12136B5}" destId="{15C56BE3-45E2-4739-B8D4-6B5E3E73B0C2}" srcOrd="2" destOrd="0" presId="urn:microsoft.com/office/officeart/2018/2/layout/IconVerticalSolidList"/>
    <dgm:cxn modelId="{D974CC16-7B65-4B05-8C8F-A9EE2B4ECB8D}" type="presParOf" srcId="{36C78862-82B7-404F-A9EA-B2E7A12136B5}" destId="{B7DEA070-036F-488A-A8F2-096A8B13F71A}" srcOrd="3" destOrd="0" presId="urn:microsoft.com/office/officeart/2018/2/layout/IconVerticalSolidList"/>
    <dgm:cxn modelId="{38BA2F15-5978-4939-B940-B4D319885286}" type="presParOf" srcId="{45E6FA3C-3EDE-446B-850C-D5CB58C7F038}" destId="{7914CBD6-B080-440A-B9E5-A9D13E2379A2}" srcOrd="1" destOrd="0" presId="urn:microsoft.com/office/officeart/2018/2/layout/IconVerticalSolidList"/>
    <dgm:cxn modelId="{54E2EA68-20D0-42FF-894E-E3AE7FDC1728}" type="presParOf" srcId="{45E6FA3C-3EDE-446B-850C-D5CB58C7F038}" destId="{5FA4E941-0A3B-4294-A163-3351061EFA54}" srcOrd="2" destOrd="0" presId="urn:microsoft.com/office/officeart/2018/2/layout/IconVerticalSolidList"/>
    <dgm:cxn modelId="{726AEC5B-3FB9-4E84-8120-BF32635327DA}" type="presParOf" srcId="{5FA4E941-0A3B-4294-A163-3351061EFA54}" destId="{6171B540-C0E2-4D60-AB9C-D889D413A257}" srcOrd="0" destOrd="0" presId="urn:microsoft.com/office/officeart/2018/2/layout/IconVerticalSolidList"/>
    <dgm:cxn modelId="{EF872D54-ECB0-4F63-A0BA-BCE2E4125D77}" type="presParOf" srcId="{5FA4E941-0A3B-4294-A163-3351061EFA54}" destId="{822EF42B-C847-45BF-92BC-B2ED1E35C73A}" srcOrd="1" destOrd="0" presId="urn:microsoft.com/office/officeart/2018/2/layout/IconVerticalSolidList"/>
    <dgm:cxn modelId="{1D3ED5DE-F86B-443C-B7CD-6B3C98743A9C}" type="presParOf" srcId="{5FA4E941-0A3B-4294-A163-3351061EFA54}" destId="{3C860A6E-1F11-4D87-BCE8-6B1FA474D161}" srcOrd="2" destOrd="0" presId="urn:microsoft.com/office/officeart/2018/2/layout/IconVerticalSolidList"/>
    <dgm:cxn modelId="{D6EA9E7C-D131-49DE-A4CC-CD571273B9A3}" type="presParOf" srcId="{5FA4E941-0A3B-4294-A163-3351061EFA54}" destId="{6F95D921-74DA-4466-B865-F831939241B9}" srcOrd="3" destOrd="0" presId="urn:microsoft.com/office/officeart/2018/2/layout/IconVerticalSolidList"/>
    <dgm:cxn modelId="{1F1C2728-68AC-4EA5-A1F2-B91ACD96E651}" type="presParOf" srcId="{45E6FA3C-3EDE-446B-850C-D5CB58C7F038}" destId="{6C48DE74-62BE-46D1-B1A2-AA3D673F852F}" srcOrd="3" destOrd="0" presId="urn:microsoft.com/office/officeart/2018/2/layout/IconVerticalSolidList"/>
    <dgm:cxn modelId="{E73662BA-480B-45AB-89C1-74379B305A44}" type="presParOf" srcId="{45E6FA3C-3EDE-446B-850C-D5CB58C7F038}" destId="{E8280974-6229-4753-ABE9-307BA7ED39E9}" srcOrd="4" destOrd="0" presId="urn:microsoft.com/office/officeart/2018/2/layout/IconVerticalSolidList"/>
    <dgm:cxn modelId="{362C93E1-9A46-4890-9F26-170C7765D221}" type="presParOf" srcId="{E8280974-6229-4753-ABE9-307BA7ED39E9}" destId="{A0659B29-29E2-48FE-B65B-B8A4B0E4EA93}" srcOrd="0" destOrd="0" presId="urn:microsoft.com/office/officeart/2018/2/layout/IconVerticalSolidList"/>
    <dgm:cxn modelId="{111BF12F-F133-439A-8D1F-CB10A7FBBE80}" type="presParOf" srcId="{E8280974-6229-4753-ABE9-307BA7ED39E9}" destId="{685862BF-7106-4606-98BC-703DB8EC3BDD}" srcOrd="1" destOrd="0" presId="urn:microsoft.com/office/officeart/2018/2/layout/IconVerticalSolidList"/>
    <dgm:cxn modelId="{230814BC-43B3-40D0-A41C-DD5930D00709}" type="presParOf" srcId="{E8280974-6229-4753-ABE9-307BA7ED39E9}" destId="{F9700F1A-7265-49E0-A481-49C3A4EF9C45}" srcOrd="2" destOrd="0" presId="urn:microsoft.com/office/officeart/2018/2/layout/IconVerticalSolidList"/>
    <dgm:cxn modelId="{E4F13ADE-667A-4598-988E-11D51BDB7146}" type="presParOf" srcId="{E8280974-6229-4753-ABE9-307BA7ED39E9}" destId="{A8E2BCBC-FC00-4D1C-BD4D-D25C0E6F0B82}" srcOrd="3" destOrd="0" presId="urn:microsoft.com/office/officeart/2018/2/layout/IconVerticalSolidList"/>
    <dgm:cxn modelId="{9FC77358-3690-4D23-BA90-2DCBE8608EF9}" type="presParOf" srcId="{45E6FA3C-3EDE-446B-850C-D5CB58C7F038}" destId="{4D6B93A4-8F12-4363-B43F-581EE74B715A}" srcOrd="5" destOrd="0" presId="urn:microsoft.com/office/officeart/2018/2/layout/IconVerticalSolidList"/>
    <dgm:cxn modelId="{D5B9CA9E-2ACD-4F10-AE2E-90A51E1796A9}" type="presParOf" srcId="{45E6FA3C-3EDE-446B-850C-D5CB58C7F038}" destId="{61DF1982-CA61-4A9C-A759-A488C8A4736D}" srcOrd="6" destOrd="0" presId="urn:microsoft.com/office/officeart/2018/2/layout/IconVerticalSolidList"/>
    <dgm:cxn modelId="{D3B8AEF1-8DE4-4192-AC49-748355758B00}" type="presParOf" srcId="{61DF1982-CA61-4A9C-A759-A488C8A4736D}" destId="{966E134B-E82E-438D-A060-E6D56428207B}" srcOrd="0" destOrd="0" presId="urn:microsoft.com/office/officeart/2018/2/layout/IconVerticalSolidList"/>
    <dgm:cxn modelId="{10F72AA9-D92F-4CDB-AFF2-BBD933DA769D}" type="presParOf" srcId="{61DF1982-CA61-4A9C-A759-A488C8A4736D}" destId="{F69C14F5-F4A9-4062-81A3-ADC036C6698D}" srcOrd="1" destOrd="0" presId="urn:microsoft.com/office/officeart/2018/2/layout/IconVerticalSolidList"/>
    <dgm:cxn modelId="{60F83776-2A96-4636-A144-551402BE9D0E}" type="presParOf" srcId="{61DF1982-CA61-4A9C-A759-A488C8A4736D}" destId="{E69EF2F7-FE58-49D7-8A6C-CA3EC76E2040}" srcOrd="2" destOrd="0" presId="urn:microsoft.com/office/officeart/2018/2/layout/IconVerticalSolidList"/>
    <dgm:cxn modelId="{3BDAF64D-0116-4B87-B4C5-8AF489291B5C}" type="presParOf" srcId="{61DF1982-CA61-4A9C-A759-A488C8A4736D}" destId="{1760C9EB-C123-447F-8884-57C8D6EFD82C}" srcOrd="3" destOrd="0" presId="urn:microsoft.com/office/officeart/2018/2/layout/IconVerticalSolidList"/>
    <dgm:cxn modelId="{482848BC-78C7-0D41-9082-C930EF872451}" type="presParOf" srcId="{45E6FA3C-3EDE-446B-850C-D5CB58C7F038}" destId="{F35EBFB9-CF9C-FE41-B0B0-54D93F7996C9}" srcOrd="7" destOrd="0" presId="urn:microsoft.com/office/officeart/2018/2/layout/IconVerticalSolidList"/>
    <dgm:cxn modelId="{81525201-07E7-124A-AE93-59AA757D7171}" type="presParOf" srcId="{45E6FA3C-3EDE-446B-850C-D5CB58C7F038}" destId="{DAE147FA-9255-7E42-932F-D60844C6BA24}" srcOrd="8" destOrd="0" presId="urn:microsoft.com/office/officeart/2018/2/layout/IconVerticalSolidList"/>
    <dgm:cxn modelId="{1B0DF903-FA58-A049-9033-874609F43A3B}" type="presParOf" srcId="{DAE147FA-9255-7E42-932F-D60844C6BA24}" destId="{0409BC90-1D9B-E541-8B7F-41B560BF94E0}" srcOrd="0" destOrd="0" presId="urn:microsoft.com/office/officeart/2018/2/layout/IconVerticalSolidList"/>
    <dgm:cxn modelId="{11A6840A-9AEF-C844-8B2D-ABEF89C179A0}" type="presParOf" srcId="{DAE147FA-9255-7E42-932F-D60844C6BA24}" destId="{54CECF71-A9F0-FE48-9FF0-89A54A1781F2}" srcOrd="1" destOrd="0" presId="urn:microsoft.com/office/officeart/2018/2/layout/IconVerticalSolidList"/>
    <dgm:cxn modelId="{95619DFE-A53E-474C-B6FA-D8927EA5836B}" type="presParOf" srcId="{DAE147FA-9255-7E42-932F-D60844C6BA24}" destId="{49FD2DA0-7018-9042-BADA-18D03FA8D6A8}" srcOrd="2" destOrd="0" presId="urn:microsoft.com/office/officeart/2018/2/layout/IconVerticalSolidList"/>
    <dgm:cxn modelId="{61E21C53-90B0-3D48-A48D-80358FE17BEB}" type="presParOf" srcId="{DAE147FA-9255-7E42-932F-D60844C6BA24}" destId="{A1A184AD-12E5-5E4B-8539-0F07FE3DF2A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B8AA40-5DF8-4E38-B6AA-FF3B06DCA1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CD481C-CFE5-4B73-9A93-DED94F2658F7}">
      <dgm:prSet custT="1"/>
      <dgm:spPr/>
      <dgm:t>
        <a:bodyPr/>
        <a:lstStyle/>
        <a:p>
          <a:pPr>
            <a:lnSpc>
              <a:spcPct val="100000"/>
            </a:lnSpc>
          </a:pPr>
          <a:r>
            <a:rPr lang="en-US" sz="1800"/>
            <a:t>Inputs – Characteristics of a house (e.g., square footage, number of rooms)</a:t>
          </a:r>
        </a:p>
      </dgm:t>
    </dgm:pt>
    <dgm:pt modelId="{FEDC2BFB-79DB-447F-BA3E-0931857EF4C2}" type="parTrans" cxnId="{66F7AFA5-EA92-477E-9F91-BB56972EE1E6}">
      <dgm:prSet/>
      <dgm:spPr/>
      <dgm:t>
        <a:bodyPr/>
        <a:lstStyle/>
        <a:p>
          <a:endParaRPr lang="en-US" sz="1400"/>
        </a:p>
      </dgm:t>
    </dgm:pt>
    <dgm:pt modelId="{A5EA7539-8F67-4EA7-8DC8-58B57A9BC1EC}" type="sibTrans" cxnId="{66F7AFA5-EA92-477E-9F91-BB56972EE1E6}">
      <dgm:prSet/>
      <dgm:spPr/>
      <dgm:t>
        <a:bodyPr/>
        <a:lstStyle/>
        <a:p>
          <a:endParaRPr lang="en-US" sz="1400"/>
        </a:p>
      </dgm:t>
    </dgm:pt>
    <dgm:pt modelId="{2E49443C-8F63-43FF-A0D4-4BF5CA65C212}">
      <dgm:prSet custT="1"/>
      <dgm:spPr/>
      <dgm:t>
        <a:bodyPr/>
        <a:lstStyle/>
        <a:p>
          <a:pPr>
            <a:lnSpc>
              <a:spcPct val="100000"/>
            </a:lnSpc>
          </a:pPr>
          <a:r>
            <a:rPr lang="en-US" sz="1800" dirty="0"/>
            <a:t>Weights – Reflect how important each feature is for the house price, basically dollar per characteristic measure</a:t>
          </a:r>
        </a:p>
      </dgm:t>
    </dgm:pt>
    <dgm:pt modelId="{E7047DB7-942F-4973-91A4-EC3CC69E295F}" type="parTrans" cxnId="{32226E63-E3DA-43F5-9A56-91D1970610F6}">
      <dgm:prSet/>
      <dgm:spPr/>
      <dgm:t>
        <a:bodyPr/>
        <a:lstStyle/>
        <a:p>
          <a:endParaRPr lang="en-US" sz="1400"/>
        </a:p>
      </dgm:t>
    </dgm:pt>
    <dgm:pt modelId="{FB05222F-A461-40A8-A46E-3B42C645106B}" type="sibTrans" cxnId="{32226E63-E3DA-43F5-9A56-91D1970610F6}">
      <dgm:prSet/>
      <dgm:spPr/>
      <dgm:t>
        <a:bodyPr/>
        <a:lstStyle/>
        <a:p>
          <a:endParaRPr lang="en-US" sz="1400"/>
        </a:p>
      </dgm:t>
    </dgm:pt>
    <dgm:pt modelId="{1F4F36D4-147E-4B99-89A4-0111B7B0F067}">
      <dgm:prSet custT="1"/>
      <dgm:spPr/>
      <dgm:t>
        <a:bodyPr/>
        <a:lstStyle/>
        <a:p>
          <a:pPr>
            <a:lnSpc>
              <a:spcPct val="100000"/>
            </a:lnSpc>
          </a:pPr>
          <a:r>
            <a:rPr lang="en-US" sz="1800"/>
            <a:t>Bias – An adjustment value that helps improve accuracy.</a:t>
          </a:r>
        </a:p>
      </dgm:t>
    </dgm:pt>
    <dgm:pt modelId="{FC880F9C-5CFF-4A1F-BD90-5A07AC9EDBE0}" type="parTrans" cxnId="{96F47775-FD42-4C32-B838-FF043C1AC1C8}">
      <dgm:prSet/>
      <dgm:spPr/>
      <dgm:t>
        <a:bodyPr/>
        <a:lstStyle/>
        <a:p>
          <a:endParaRPr lang="en-US" sz="1400"/>
        </a:p>
      </dgm:t>
    </dgm:pt>
    <dgm:pt modelId="{D141C105-7479-400C-96EC-E28F3FFC873C}" type="sibTrans" cxnId="{96F47775-FD42-4C32-B838-FF043C1AC1C8}">
      <dgm:prSet/>
      <dgm:spPr/>
      <dgm:t>
        <a:bodyPr/>
        <a:lstStyle/>
        <a:p>
          <a:endParaRPr lang="en-US" sz="1400"/>
        </a:p>
      </dgm:t>
    </dgm:pt>
    <dgm:pt modelId="{297166A1-ED5A-404A-905F-B8775D069B3A}">
      <dgm:prSet custT="1"/>
      <dgm:spPr/>
      <dgm:t>
        <a:bodyPr/>
        <a:lstStyle/>
        <a:p>
          <a:pPr>
            <a:lnSpc>
              <a:spcPct val="100000"/>
            </a:lnSpc>
          </a:pPr>
          <a:r>
            <a:rPr lang="en-US" sz="1800" dirty="0"/>
            <a:t>Output – The predicted price.</a:t>
          </a:r>
        </a:p>
      </dgm:t>
    </dgm:pt>
    <dgm:pt modelId="{E9F5717E-7AB8-454B-9AC9-AB9CF95456BF}" type="parTrans" cxnId="{3B341EF9-5822-40AC-9D3F-5B9CCD030150}">
      <dgm:prSet/>
      <dgm:spPr/>
      <dgm:t>
        <a:bodyPr/>
        <a:lstStyle/>
        <a:p>
          <a:endParaRPr lang="en-US" sz="1400"/>
        </a:p>
      </dgm:t>
    </dgm:pt>
    <dgm:pt modelId="{B8E82D7B-D4A4-4CB0-BA2E-71F544150E3A}" type="sibTrans" cxnId="{3B341EF9-5822-40AC-9D3F-5B9CCD030150}">
      <dgm:prSet/>
      <dgm:spPr/>
      <dgm:t>
        <a:bodyPr/>
        <a:lstStyle/>
        <a:p>
          <a:endParaRPr lang="en-US" sz="1400"/>
        </a:p>
      </dgm:t>
    </dgm:pt>
    <dgm:pt modelId="{0F1ED6DF-2270-584F-8A0E-8F441AD0C1FD}">
      <dgm:prSet custT="1"/>
      <dgm:spPr>
        <a:blipFill>
          <a:blip xmlns:r="http://schemas.openxmlformats.org/officeDocument/2006/relationships" r:embed="rId1"/>
          <a:stretch>
            <a:fillRect/>
          </a:stretch>
        </a:blipFill>
      </dgm:spPr>
      <dgm:t>
        <a:bodyPr/>
        <a:lstStyle/>
        <a:p>
          <a:r>
            <a:rPr lang="en-US">
              <a:noFill/>
            </a:rPr>
            <a:t> </a:t>
          </a:r>
        </a:p>
      </dgm:t>
    </dgm:pt>
    <dgm:pt modelId="{41D9BF37-998B-5849-BEE3-EB09AEB267ED}" type="parTrans" cxnId="{0FDDB5E0-E8DD-F046-87E3-B3A8C046BE4E}">
      <dgm:prSet/>
      <dgm:spPr/>
      <dgm:t>
        <a:bodyPr/>
        <a:lstStyle/>
        <a:p>
          <a:endParaRPr lang="en-US"/>
        </a:p>
      </dgm:t>
    </dgm:pt>
    <dgm:pt modelId="{F69C2767-C266-D448-BB78-61A306B20B0D}" type="sibTrans" cxnId="{0FDDB5E0-E8DD-F046-87E3-B3A8C046BE4E}">
      <dgm:prSet/>
      <dgm:spPr/>
      <dgm:t>
        <a:bodyPr/>
        <a:lstStyle/>
        <a:p>
          <a:endParaRPr lang="en-US"/>
        </a:p>
      </dgm:t>
    </dgm:pt>
    <dgm:pt modelId="{45E6FA3C-3EDE-446B-850C-D5CB58C7F038}" type="pres">
      <dgm:prSet presAssocID="{C3B8AA40-5DF8-4E38-B6AA-FF3B06DCA135}" presName="root" presStyleCnt="0">
        <dgm:presLayoutVars>
          <dgm:dir/>
          <dgm:resizeHandles val="exact"/>
        </dgm:presLayoutVars>
      </dgm:prSet>
      <dgm:spPr/>
    </dgm:pt>
    <dgm:pt modelId="{36C78862-82B7-404F-A9EA-B2E7A12136B5}" type="pres">
      <dgm:prSet presAssocID="{10CD481C-CFE5-4B73-9A93-DED94F2658F7}" presName="compNode" presStyleCnt="0"/>
      <dgm:spPr/>
    </dgm:pt>
    <dgm:pt modelId="{3844B89A-6C88-4099-8597-3DC96375955A}" type="pres">
      <dgm:prSet presAssocID="{10CD481C-CFE5-4B73-9A93-DED94F2658F7}" presName="bgRect" presStyleLbl="bgShp" presStyleIdx="0" presStyleCnt="5"/>
      <dgm:spPr/>
    </dgm:pt>
    <dgm:pt modelId="{9701EBBE-A329-409A-B257-F897C023AA26}" type="pres">
      <dgm:prSet presAssocID="{10CD481C-CFE5-4B73-9A93-DED94F2658F7}"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ome"/>
        </a:ext>
      </dgm:extLst>
    </dgm:pt>
    <dgm:pt modelId="{15C56BE3-45E2-4739-B8D4-6B5E3E73B0C2}" type="pres">
      <dgm:prSet presAssocID="{10CD481C-CFE5-4B73-9A93-DED94F2658F7}" presName="spaceRect" presStyleCnt="0"/>
      <dgm:spPr/>
    </dgm:pt>
    <dgm:pt modelId="{B7DEA070-036F-488A-A8F2-096A8B13F71A}" type="pres">
      <dgm:prSet presAssocID="{10CD481C-CFE5-4B73-9A93-DED94F2658F7}" presName="parTx" presStyleLbl="revTx" presStyleIdx="0" presStyleCnt="5">
        <dgm:presLayoutVars>
          <dgm:chMax val="0"/>
          <dgm:chPref val="0"/>
        </dgm:presLayoutVars>
      </dgm:prSet>
      <dgm:spPr/>
    </dgm:pt>
    <dgm:pt modelId="{7914CBD6-B080-440A-B9E5-A9D13E2379A2}" type="pres">
      <dgm:prSet presAssocID="{A5EA7539-8F67-4EA7-8DC8-58B57A9BC1EC}" presName="sibTrans" presStyleCnt="0"/>
      <dgm:spPr/>
    </dgm:pt>
    <dgm:pt modelId="{5FA4E941-0A3B-4294-A163-3351061EFA54}" type="pres">
      <dgm:prSet presAssocID="{2E49443C-8F63-43FF-A0D4-4BF5CA65C212}" presName="compNode" presStyleCnt="0"/>
      <dgm:spPr/>
    </dgm:pt>
    <dgm:pt modelId="{6171B540-C0E2-4D60-AB9C-D889D413A257}" type="pres">
      <dgm:prSet presAssocID="{2E49443C-8F63-43FF-A0D4-4BF5CA65C212}" presName="bgRect" presStyleLbl="bgShp" presStyleIdx="1" presStyleCnt="5"/>
      <dgm:spPr/>
    </dgm:pt>
    <dgm:pt modelId="{822EF42B-C847-45BF-92BC-B2ED1E35C73A}" type="pres">
      <dgm:prSet presAssocID="{2E49443C-8F63-43FF-A0D4-4BF5CA65C212}"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umbbell"/>
        </a:ext>
      </dgm:extLst>
    </dgm:pt>
    <dgm:pt modelId="{3C860A6E-1F11-4D87-BCE8-6B1FA474D161}" type="pres">
      <dgm:prSet presAssocID="{2E49443C-8F63-43FF-A0D4-4BF5CA65C212}" presName="spaceRect" presStyleCnt="0"/>
      <dgm:spPr/>
    </dgm:pt>
    <dgm:pt modelId="{6F95D921-74DA-4466-B865-F831939241B9}" type="pres">
      <dgm:prSet presAssocID="{2E49443C-8F63-43FF-A0D4-4BF5CA65C212}" presName="parTx" presStyleLbl="revTx" presStyleIdx="1" presStyleCnt="5">
        <dgm:presLayoutVars>
          <dgm:chMax val="0"/>
          <dgm:chPref val="0"/>
        </dgm:presLayoutVars>
      </dgm:prSet>
      <dgm:spPr/>
    </dgm:pt>
    <dgm:pt modelId="{6C48DE74-62BE-46D1-B1A2-AA3D673F852F}" type="pres">
      <dgm:prSet presAssocID="{FB05222F-A461-40A8-A46E-3B42C645106B}" presName="sibTrans" presStyleCnt="0"/>
      <dgm:spPr/>
    </dgm:pt>
    <dgm:pt modelId="{E8280974-6229-4753-ABE9-307BA7ED39E9}" type="pres">
      <dgm:prSet presAssocID="{1F4F36D4-147E-4B99-89A4-0111B7B0F067}" presName="compNode" presStyleCnt="0"/>
      <dgm:spPr/>
    </dgm:pt>
    <dgm:pt modelId="{A0659B29-29E2-48FE-B65B-B8A4B0E4EA93}" type="pres">
      <dgm:prSet presAssocID="{1F4F36D4-147E-4B99-89A4-0111B7B0F067}" presName="bgRect" presStyleLbl="bgShp" presStyleIdx="2" presStyleCnt="5"/>
      <dgm:spPr/>
    </dgm:pt>
    <dgm:pt modelId="{685862BF-7106-4606-98BC-703DB8EC3BDD}" type="pres">
      <dgm:prSet presAssocID="{1F4F36D4-147E-4B99-89A4-0111B7B0F067}"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Target"/>
        </a:ext>
      </dgm:extLst>
    </dgm:pt>
    <dgm:pt modelId="{F9700F1A-7265-49E0-A481-49C3A4EF9C45}" type="pres">
      <dgm:prSet presAssocID="{1F4F36D4-147E-4B99-89A4-0111B7B0F067}" presName="spaceRect" presStyleCnt="0"/>
      <dgm:spPr/>
    </dgm:pt>
    <dgm:pt modelId="{A8E2BCBC-FC00-4D1C-BD4D-D25C0E6F0B82}" type="pres">
      <dgm:prSet presAssocID="{1F4F36D4-147E-4B99-89A4-0111B7B0F067}" presName="parTx" presStyleLbl="revTx" presStyleIdx="2" presStyleCnt="5">
        <dgm:presLayoutVars>
          <dgm:chMax val="0"/>
          <dgm:chPref val="0"/>
        </dgm:presLayoutVars>
      </dgm:prSet>
      <dgm:spPr/>
    </dgm:pt>
    <dgm:pt modelId="{4D6B93A4-8F12-4363-B43F-581EE74B715A}" type="pres">
      <dgm:prSet presAssocID="{D141C105-7479-400C-96EC-E28F3FFC873C}" presName="sibTrans" presStyleCnt="0"/>
      <dgm:spPr/>
    </dgm:pt>
    <dgm:pt modelId="{61DF1982-CA61-4A9C-A759-A488C8A4736D}" type="pres">
      <dgm:prSet presAssocID="{297166A1-ED5A-404A-905F-B8775D069B3A}" presName="compNode" presStyleCnt="0"/>
      <dgm:spPr/>
    </dgm:pt>
    <dgm:pt modelId="{966E134B-E82E-438D-A060-E6D56428207B}" type="pres">
      <dgm:prSet presAssocID="{297166A1-ED5A-404A-905F-B8775D069B3A}" presName="bgRect" presStyleLbl="bgShp" presStyleIdx="3" presStyleCnt="5"/>
      <dgm:spPr/>
    </dgm:pt>
    <dgm:pt modelId="{F69C14F5-F4A9-4062-81A3-ADC036C6698D}" type="pres">
      <dgm:prSet presAssocID="{297166A1-ED5A-404A-905F-B8775D069B3A}"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ollar"/>
        </a:ext>
      </dgm:extLst>
    </dgm:pt>
    <dgm:pt modelId="{E69EF2F7-FE58-49D7-8A6C-CA3EC76E2040}" type="pres">
      <dgm:prSet presAssocID="{297166A1-ED5A-404A-905F-B8775D069B3A}" presName="spaceRect" presStyleCnt="0"/>
      <dgm:spPr/>
    </dgm:pt>
    <dgm:pt modelId="{1760C9EB-C123-447F-8884-57C8D6EFD82C}" type="pres">
      <dgm:prSet presAssocID="{297166A1-ED5A-404A-905F-B8775D069B3A}" presName="parTx" presStyleLbl="revTx" presStyleIdx="3" presStyleCnt="5">
        <dgm:presLayoutVars>
          <dgm:chMax val="0"/>
          <dgm:chPref val="0"/>
        </dgm:presLayoutVars>
      </dgm:prSet>
      <dgm:spPr/>
    </dgm:pt>
    <dgm:pt modelId="{F35EBFB9-CF9C-FE41-B0B0-54D93F7996C9}" type="pres">
      <dgm:prSet presAssocID="{B8E82D7B-D4A4-4CB0-BA2E-71F544150E3A}" presName="sibTrans" presStyleCnt="0"/>
      <dgm:spPr/>
    </dgm:pt>
    <dgm:pt modelId="{DAE147FA-9255-7E42-932F-D60844C6BA24}" type="pres">
      <dgm:prSet presAssocID="{0F1ED6DF-2270-584F-8A0E-8F441AD0C1FD}" presName="compNode" presStyleCnt="0"/>
      <dgm:spPr/>
    </dgm:pt>
    <dgm:pt modelId="{0409BC90-1D9B-E541-8B7F-41B560BF94E0}" type="pres">
      <dgm:prSet presAssocID="{0F1ED6DF-2270-584F-8A0E-8F441AD0C1FD}" presName="bgRect" presStyleLbl="bgShp" presStyleIdx="4" presStyleCnt="5"/>
      <dgm:spPr/>
    </dgm:pt>
    <dgm:pt modelId="{54CECF71-A9F0-FE48-9FF0-89A54A1781F2}" type="pres">
      <dgm:prSet presAssocID="{0F1ED6DF-2270-584F-8A0E-8F441AD0C1FD}" presName="iconRect" presStyleLbl="node1" presStyleIdx="4" presStyleCnt="5"/>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dgm:spPr>
      <dgm:extLst>
        <a:ext uri="{E40237B7-FDA0-4F09-8148-C483321AD2D9}">
          <dgm14:cNvPr xmlns:dgm14="http://schemas.microsoft.com/office/drawing/2010/diagram" id="0" name="" descr="Renovation (House With Sparkles) with solid fill"/>
        </a:ext>
      </dgm:extLst>
    </dgm:pt>
    <dgm:pt modelId="{49FD2DA0-7018-9042-BADA-18D03FA8D6A8}" type="pres">
      <dgm:prSet presAssocID="{0F1ED6DF-2270-584F-8A0E-8F441AD0C1FD}" presName="spaceRect" presStyleCnt="0"/>
      <dgm:spPr/>
    </dgm:pt>
    <dgm:pt modelId="{A1A184AD-12E5-5E4B-8539-0F07FE3DF2A5}" type="pres">
      <dgm:prSet presAssocID="{0F1ED6DF-2270-584F-8A0E-8F441AD0C1FD}" presName="parTx" presStyleLbl="revTx" presStyleIdx="4" presStyleCnt="5">
        <dgm:presLayoutVars>
          <dgm:chMax val="0"/>
          <dgm:chPref val="0"/>
        </dgm:presLayoutVars>
      </dgm:prSet>
      <dgm:spPr/>
    </dgm:pt>
  </dgm:ptLst>
  <dgm:cxnLst>
    <dgm:cxn modelId="{5D1B4E22-0CFA-499F-85F2-C593C2225CFC}" type="presOf" srcId="{297166A1-ED5A-404A-905F-B8775D069B3A}" destId="{1760C9EB-C123-447F-8884-57C8D6EFD82C}" srcOrd="0" destOrd="0" presId="urn:microsoft.com/office/officeart/2018/2/layout/IconVerticalSolidList"/>
    <dgm:cxn modelId="{C55DC32A-1EA3-44AF-A577-C5AFE43DA6E1}" type="presOf" srcId="{1F4F36D4-147E-4B99-89A4-0111B7B0F067}" destId="{A8E2BCBC-FC00-4D1C-BD4D-D25C0E6F0B82}" srcOrd="0" destOrd="0" presId="urn:microsoft.com/office/officeart/2018/2/layout/IconVerticalSolidList"/>
    <dgm:cxn modelId="{FEAADE36-923D-7947-BFE7-54EA803F0017}" type="presOf" srcId="{0F1ED6DF-2270-584F-8A0E-8F441AD0C1FD}" destId="{A1A184AD-12E5-5E4B-8539-0F07FE3DF2A5}" srcOrd="0" destOrd="0" presId="urn:microsoft.com/office/officeart/2018/2/layout/IconVerticalSolidList"/>
    <dgm:cxn modelId="{32226E63-E3DA-43F5-9A56-91D1970610F6}" srcId="{C3B8AA40-5DF8-4E38-B6AA-FF3B06DCA135}" destId="{2E49443C-8F63-43FF-A0D4-4BF5CA65C212}" srcOrd="1" destOrd="0" parTransId="{E7047DB7-942F-4973-91A4-EC3CC69E295F}" sibTransId="{FB05222F-A461-40A8-A46E-3B42C645106B}"/>
    <dgm:cxn modelId="{96F47775-FD42-4C32-B838-FF043C1AC1C8}" srcId="{C3B8AA40-5DF8-4E38-B6AA-FF3B06DCA135}" destId="{1F4F36D4-147E-4B99-89A4-0111B7B0F067}" srcOrd="2" destOrd="0" parTransId="{FC880F9C-5CFF-4A1F-BD90-5A07AC9EDBE0}" sibTransId="{D141C105-7479-400C-96EC-E28F3FFC873C}"/>
    <dgm:cxn modelId="{22B0C178-75BD-407E-BF98-EC37BFD62823}" type="presOf" srcId="{10CD481C-CFE5-4B73-9A93-DED94F2658F7}" destId="{B7DEA070-036F-488A-A8F2-096A8B13F71A}" srcOrd="0" destOrd="0" presId="urn:microsoft.com/office/officeart/2018/2/layout/IconVerticalSolidList"/>
    <dgm:cxn modelId="{7A08E17E-D3B5-40F8-8493-88522C2FFC41}" type="presOf" srcId="{2E49443C-8F63-43FF-A0D4-4BF5CA65C212}" destId="{6F95D921-74DA-4466-B865-F831939241B9}" srcOrd="0" destOrd="0" presId="urn:microsoft.com/office/officeart/2018/2/layout/IconVerticalSolidList"/>
    <dgm:cxn modelId="{66F7AFA5-EA92-477E-9F91-BB56972EE1E6}" srcId="{C3B8AA40-5DF8-4E38-B6AA-FF3B06DCA135}" destId="{10CD481C-CFE5-4B73-9A93-DED94F2658F7}" srcOrd="0" destOrd="0" parTransId="{FEDC2BFB-79DB-447F-BA3E-0931857EF4C2}" sibTransId="{A5EA7539-8F67-4EA7-8DC8-58B57A9BC1EC}"/>
    <dgm:cxn modelId="{4AB75CD8-4297-4336-B858-EA63CA20002A}" type="presOf" srcId="{C3B8AA40-5DF8-4E38-B6AA-FF3B06DCA135}" destId="{45E6FA3C-3EDE-446B-850C-D5CB58C7F038}" srcOrd="0" destOrd="0" presId="urn:microsoft.com/office/officeart/2018/2/layout/IconVerticalSolidList"/>
    <dgm:cxn modelId="{0FDDB5E0-E8DD-F046-87E3-B3A8C046BE4E}" srcId="{C3B8AA40-5DF8-4E38-B6AA-FF3B06DCA135}" destId="{0F1ED6DF-2270-584F-8A0E-8F441AD0C1FD}" srcOrd="4" destOrd="0" parTransId="{41D9BF37-998B-5849-BEE3-EB09AEB267ED}" sibTransId="{F69C2767-C266-D448-BB78-61A306B20B0D}"/>
    <dgm:cxn modelId="{3B341EF9-5822-40AC-9D3F-5B9CCD030150}" srcId="{C3B8AA40-5DF8-4E38-B6AA-FF3B06DCA135}" destId="{297166A1-ED5A-404A-905F-B8775D069B3A}" srcOrd="3" destOrd="0" parTransId="{E9F5717E-7AB8-454B-9AC9-AB9CF95456BF}" sibTransId="{B8E82D7B-D4A4-4CB0-BA2E-71F544150E3A}"/>
    <dgm:cxn modelId="{5A9C50F5-F86A-4CFC-87F3-0201603E5CB8}" type="presParOf" srcId="{45E6FA3C-3EDE-446B-850C-D5CB58C7F038}" destId="{36C78862-82B7-404F-A9EA-B2E7A12136B5}" srcOrd="0" destOrd="0" presId="urn:microsoft.com/office/officeart/2018/2/layout/IconVerticalSolidList"/>
    <dgm:cxn modelId="{2AAF80DD-7EBE-457D-826F-8D177FDF8542}" type="presParOf" srcId="{36C78862-82B7-404F-A9EA-B2E7A12136B5}" destId="{3844B89A-6C88-4099-8597-3DC96375955A}" srcOrd="0" destOrd="0" presId="urn:microsoft.com/office/officeart/2018/2/layout/IconVerticalSolidList"/>
    <dgm:cxn modelId="{BF2B8324-A145-4BBA-B870-C4B623A7AF57}" type="presParOf" srcId="{36C78862-82B7-404F-A9EA-B2E7A12136B5}" destId="{9701EBBE-A329-409A-B257-F897C023AA26}" srcOrd="1" destOrd="0" presId="urn:microsoft.com/office/officeart/2018/2/layout/IconVerticalSolidList"/>
    <dgm:cxn modelId="{FCBC3100-F468-4FC5-9608-2B1C7F5B254B}" type="presParOf" srcId="{36C78862-82B7-404F-A9EA-B2E7A12136B5}" destId="{15C56BE3-45E2-4739-B8D4-6B5E3E73B0C2}" srcOrd="2" destOrd="0" presId="urn:microsoft.com/office/officeart/2018/2/layout/IconVerticalSolidList"/>
    <dgm:cxn modelId="{D974CC16-7B65-4B05-8C8F-A9EE2B4ECB8D}" type="presParOf" srcId="{36C78862-82B7-404F-A9EA-B2E7A12136B5}" destId="{B7DEA070-036F-488A-A8F2-096A8B13F71A}" srcOrd="3" destOrd="0" presId="urn:microsoft.com/office/officeart/2018/2/layout/IconVerticalSolidList"/>
    <dgm:cxn modelId="{38BA2F15-5978-4939-B940-B4D319885286}" type="presParOf" srcId="{45E6FA3C-3EDE-446B-850C-D5CB58C7F038}" destId="{7914CBD6-B080-440A-B9E5-A9D13E2379A2}" srcOrd="1" destOrd="0" presId="urn:microsoft.com/office/officeart/2018/2/layout/IconVerticalSolidList"/>
    <dgm:cxn modelId="{54E2EA68-20D0-42FF-894E-E3AE7FDC1728}" type="presParOf" srcId="{45E6FA3C-3EDE-446B-850C-D5CB58C7F038}" destId="{5FA4E941-0A3B-4294-A163-3351061EFA54}" srcOrd="2" destOrd="0" presId="urn:microsoft.com/office/officeart/2018/2/layout/IconVerticalSolidList"/>
    <dgm:cxn modelId="{726AEC5B-3FB9-4E84-8120-BF32635327DA}" type="presParOf" srcId="{5FA4E941-0A3B-4294-A163-3351061EFA54}" destId="{6171B540-C0E2-4D60-AB9C-D889D413A257}" srcOrd="0" destOrd="0" presId="urn:microsoft.com/office/officeart/2018/2/layout/IconVerticalSolidList"/>
    <dgm:cxn modelId="{EF872D54-ECB0-4F63-A0BA-BCE2E4125D77}" type="presParOf" srcId="{5FA4E941-0A3B-4294-A163-3351061EFA54}" destId="{822EF42B-C847-45BF-92BC-B2ED1E35C73A}" srcOrd="1" destOrd="0" presId="urn:microsoft.com/office/officeart/2018/2/layout/IconVerticalSolidList"/>
    <dgm:cxn modelId="{1D3ED5DE-F86B-443C-B7CD-6B3C98743A9C}" type="presParOf" srcId="{5FA4E941-0A3B-4294-A163-3351061EFA54}" destId="{3C860A6E-1F11-4D87-BCE8-6B1FA474D161}" srcOrd="2" destOrd="0" presId="urn:microsoft.com/office/officeart/2018/2/layout/IconVerticalSolidList"/>
    <dgm:cxn modelId="{D6EA9E7C-D131-49DE-A4CC-CD571273B9A3}" type="presParOf" srcId="{5FA4E941-0A3B-4294-A163-3351061EFA54}" destId="{6F95D921-74DA-4466-B865-F831939241B9}" srcOrd="3" destOrd="0" presId="urn:microsoft.com/office/officeart/2018/2/layout/IconVerticalSolidList"/>
    <dgm:cxn modelId="{1F1C2728-68AC-4EA5-A1F2-B91ACD96E651}" type="presParOf" srcId="{45E6FA3C-3EDE-446B-850C-D5CB58C7F038}" destId="{6C48DE74-62BE-46D1-B1A2-AA3D673F852F}" srcOrd="3" destOrd="0" presId="urn:microsoft.com/office/officeart/2018/2/layout/IconVerticalSolidList"/>
    <dgm:cxn modelId="{E73662BA-480B-45AB-89C1-74379B305A44}" type="presParOf" srcId="{45E6FA3C-3EDE-446B-850C-D5CB58C7F038}" destId="{E8280974-6229-4753-ABE9-307BA7ED39E9}" srcOrd="4" destOrd="0" presId="urn:microsoft.com/office/officeart/2018/2/layout/IconVerticalSolidList"/>
    <dgm:cxn modelId="{362C93E1-9A46-4890-9F26-170C7765D221}" type="presParOf" srcId="{E8280974-6229-4753-ABE9-307BA7ED39E9}" destId="{A0659B29-29E2-48FE-B65B-B8A4B0E4EA93}" srcOrd="0" destOrd="0" presId="urn:microsoft.com/office/officeart/2018/2/layout/IconVerticalSolidList"/>
    <dgm:cxn modelId="{111BF12F-F133-439A-8D1F-CB10A7FBBE80}" type="presParOf" srcId="{E8280974-6229-4753-ABE9-307BA7ED39E9}" destId="{685862BF-7106-4606-98BC-703DB8EC3BDD}" srcOrd="1" destOrd="0" presId="urn:microsoft.com/office/officeart/2018/2/layout/IconVerticalSolidList"/>
    <dgm:cxn modelId="{230814BC-43B3-40D0-A41C-DD5930D00709}" type="presParOf" srcId="{E8280974-6229-4753-ABE9-307BA7ED39E9}" destId="{F9700F1A-7265-49E0-A481-49C3A4EF9C45}" srcOrd="2" destOrd="0" presId="urn:microsoft.com/office/officeart/2018/2/layout/IconVerticalSolidList"/>
    <dgm:cxn modelId="{E4F13ADE-667A-4598-988E-11D51BDB7146}" type="presParOf" srcId="{E8280974-6229-4753-ABE9-307BA7ED39E9}" destId="{A8E2BCBC-FC00-4D1C-BD4D-D25C0E6F0B82}" srcOrd="3" destOrd="0" presId="urn:microsoft.com/office/officeart/2018/2/layout/IconVerticalSolidList"/>
    <dgm:cxn modelId="{9FC77358-3690-4D23-BA90-2DCBE8608EF9}" type="presParOf" srcId="{45E6FA3C-3EDE-446B-850C-D5CB58C7F038}" destId="{4D6B93A4-8F12-4363-B43F-581EE74B715A}" srcOrd="5" destOrd="0" presId="urn:microsoft.com/office/officeart/2018/2/layout/IconVerticalSolidList"/>
    <dgm:cxn modelId="{D5B9CA9E-2ACD-4F10-AE2E-90A51E1796A9}" type="presParOf" srcId="{45E6FA3C-3EDE-446B-850C-D5CB58C7F038}" destId="{61DF1982-CA61-4A9C-A759-A488C8A4736D}" srcOrd="6" destOrd="0" presId="urn:microsoft.com/office/officeart/2018/2/layout/IconVerticalSolidList"/>
    <dgm:cxn modelId="{D3B8AEF1-8DE4-4192-AC49-748355758B00}" type="presParOf" srcId="{61DF1982-CA61-4A9C-A759-A488C8A4736D}" destId="{966E134B-E82E-438D-A060-E6D56428207B}" srcOrd="0" destOrd="0" presId="urn:microsoft.com/office/officeart/2018/2/layout/IconVerticalSolidList"/>
    <dgm:cxn modelId="{10F72AA9-D92F-4CDB-AFF2-BBD933DA769D}" type="presParOf" srcId="{61DF1982-CA61-4A9C-A759-A488C8A4736D}" destId="{F69C14F5-F4A9-4062-81A3-ADC036C6698D}" srcOrd="1" destOrd="0" presId="urn:microsoft.com/office/officeart/2018/2/layout/IconVerticalSolidList"/>
    <dgm:cxn modelId="{60F83776-2A96-4636-A144-551402BE9D0E}" type="presParOf" srcId="{61DF1982-CA61-4A9C-A759-A488C8A4736D}" destId="{E69EF2F7-FE58-49D7-8A6C-CA3EC76E2040}" srcOrd="2" destOrd="0" presId="urn:microsoft.com/office/officeart/2018/2/layout/IconVerticalSolidList"/>
    <dgm:cxn modelId="{3BDAF64D-0116-4B87-B4C5-8AF489291B5C}" type="presParOf" srcId="{61DF1982-CA61-4A9C-A759-A488C8A4736D}" destId="{1760C9EB-C123-447F-8884-57C8D6EFD82C}" srcOrd="3" destOrd="0" presId="urn:microsoft.com/office/officeart/2018/2/layout/IconVerticalSolidList"/>
    <dgm:cxn modelId="{482848BC-78C7-0D41-9082-C930EF872451}" type="presParOf" srcId="{45E6FA3C-3EDE-446B-850C-D5CB58C7F038}" destId="{F35EBFB9-CF9C-FE41-B0B0-54D93F7996C9}" srcOrd="7" destOrd="0" presId="urn:microsoft.com/office/officeart/2018/2/layout/IconVerticalSolidList"/>
    <dgm:cxn modelId="{81525201-07E7-124A-AE93-59AA757D7171}" type="presParOf" srcId="{45E6FA3C-3EDE-446B-850C-D5CB58C7F038}" destId="{DAE147FA-9255-7E42-932F-D60844C6BA24}" srcOrd="8" destOrd="0" presId="urn:microsoft.com/office/officeart/2018/2/layout/IconVerticalSolidList"/>
    <dgm:cxn modelId="{1B0DF903-FA58-A049-9033-874609F43A3B}" type="presParOf" srcId="{DAE147FA-9255-7E42-932F-D60844C6BA24}" destId="{0409BC90-1D9B-E541-8B7F-41B560BF94E0}" srcOrd="0" destOrd="0" presId="urn:microsoft.com/office/officeart/2018/2/layout/IconVerticalSolidList"/>
    <dgm:cxn modelId="{11A6840A-9AEF-C844-8B2D-ABEF89C179A0}" type="presParOf" srcId="{DAE147FA-9255-7E42-932F-D60844C6BA24}" destId="{54CECF71-A9F0-FE48-9FF0-89A54A1781F2}" srcOrd="1" destOrd="0" presId="urn:microsoft.com/office/officeart/2018/2/layout/IconVerticalSolidList"/>
    <dgm:cxn modelId="{95619DFE-A53E-474C-B6FA-D8927EA5836B}" type="presParOf" srcId="{DAE147FA-9255-7E42-932F-D60844C6BA24}" destId="{49FD2DA0-7018-9042-BADA-18D03FA8D6A8}" srcOrd="2" destOrd="0" presId="urn:microsoft.com/office/officeart/2018/2/layout/IconVerticalSolidList"/>
    <dgm:cxn modelId="{61E21C53-90B0-3D48-A48D-80358FE17BEB}" type="presParOf" srcId="{DAE147FA-9255-7E42-932F-D60844C6BA24}" destId="{A1A184AD-12E5-5E4B-8539-0F07FE3DF2A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60CE7B-EE26-4C46-AF8C-0C794FA5604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D1ED0DE-CA89-4493-8415-34A1F50B6FA9}">
      <dgm:prSet custT="1"/>
      <dgm:spPr/>
      <dgm:t>
        <a:bodyPr/>
        <a:lstStyle/>
        <a:p>
          <a:r>
            <a:rPr lang="en-US" sz="2000" b="1" dirty="0"/>
            <a:t>AI</a:t>
          </a:r>
          <a:r>
            <a:rPr lang="en-US" sz="2000" dirty="0"/>
            <a:t>: A </a:t>
          </a:r>
          <a:r>
            <a:rPr lang="en-US" sz="2000" b="1" u="sng" dirty="0"/>
            <a:t>broad field </a:t>
          </a:r>
          <a:r>
            <a:rPr lang="en-US" sz="2000" dirty="0"/>
            <a:t>aiming to create machines capable of </a:t>
          </a:r>
          <a:r>
            <a:rPr lang="en-US" sz="2000" b="1" dirty="0"/>
            <a:t>mimicking</a:t>
          </a:r>
          <a:r>
            <a:rPr lang="en-US" sz="2000" dirty="0"/>
            <a:t> human intelligence.</a:t>
          </a:r>
        </a:p>
      </dgm:t>
    </dgm:pt>
    <dgm:pt modelId="{CFA5A24A-3636-45AF-A644-CC1F59A472A9}" type="parTrans" cxnId="{01CF619A-5E8B-4EEC-B28D-1812348EEA23}">
      <dgm:prSet/>
      <dgm:spPr/>
      <dgm:t>
        <a:bodyPr/>
        <a:lstStyle/>
        <a:p>
          <a:endParaRPr lang="en-US"/>
        </a:p>
      </dgm:t>
    </dgm:pt>
    <dgm:pt modelId="{527B770E-3A82-42AB-BAED-345A37B15AD7}" type="sibTrans" cxnId="{01CF619A-5E8B-4EEC-B28D-1812348EEA23}">
      <dgm:prSet/>
      <dgm:spPr/>
      <dgm:t>
        <a:bodyPr/>
        <a:lstStyle/>
        <a:p>
          <a:endParaRPr lang="en-US"/>
        </a:p>
      </dgm:t>
    </dgm:pt>
    <dgm:pt modelId="{5CA555C6-DF1B-4E26-863C-2C0E161FAA59}">
      <dgm:prSet custT="1"/>
      <dgm:spPr/>
      <dgm:t>
        <a:bodyPr/>
        <a:lstStyle/>
        <a:p>
          <a:r>
            <a:rPr lang="en-US" sz="2000" b="1" dirty="0"/>
            <a:t>ML</a:t>
          </a:r>
          <a:r>
            <a:rPr lang="en-US" sz="2000" dirty="0"/>
            <a:t>: A subset of AI focusing on </a:t>
          </a:r>
          <a:r>
            <a:rPr lang="en-US" sz="2000" b="1" u="sng" dirty="0"/>
            <a:t>algorithms</a:t>
          </a:r>
          <a:r>
            <a:rPr lang="en-US" sz="2000" dirty="0"/>
            <a:t> that learn patterns from data, improving without direct programming.</a:t>
          </a:r>
        </a:p>
      </dgm:t>
    </dgm:pt>
    <dgm:pt modelId="{BCE79C75-1266-4015-ACE3-525743F04936}" type="parTrans" cxnId="{EDE5D59D-85B4-470A-9C59-02002B503489}">
      <dgm:prSet/>
      <dgm:spPr/>
      <dgm:t>
        <a:bodyPr/>
        <a:lstStyle/>
        <a:p>
          <a:endParaRPr lang="en-US"/>
        </a:p>
      </dgm:t>
    </dgm:pt>
    <dgm:pt modelId="{15A6D2DD-DC91-4029-AABD-2613D8B17BFE}" type="sibTrans" cxnId="{EDE5D59D-85B4-470A-9C59-02002B503489}">
      <dgm:prSet/>
      <dgm:spPr/>
      <dgm:t>
        <a:bodyPr/>
        <a:lstStyle/>
        <a:p>
          <a:endParaRPr lang="en-US"/>
        </a:p>
      </dgm:t>
    </dgm:pt>
    <dgm:pt modelId="{5879ED41-B271-4D79-8A20-284BACECD675}" type="pres">
      <dgm:prSet presAssocID="{5D60CE7B-EE26-4C46-AF8C-0C794FA56044}" presName="root" presStyleCnt="0">
        <dgm:presLayoutVars>
          <dgm:dir/>
          <dgm:resizeHandles val="exact"/>
        </dgm:presLayoutVars>
      </dgm:prSet>
      <dgm:spPr/>
    </dgm:pt>
    <dgm:pt modelId="{3A85DC0B-72DD-4113-AE81-88A3DF1FA021}" type="pres">
      <dgm:prSet presAssocID="{ED1ED0DE-CA89-4493-8415-34A1F50B6FA9}" presName="compNode" presStyleCnt="0"/>
      <dgm:spPr/>
    </dgm:pt>
    <dgm:pt modelId="{51CFC272-5CE2-4AAB-8696-62C16C6FC213}" type="pres">
      <dgm:prSet presAssocID="{ED1ED0DE-CA89-4493-8415-34A1F50B6F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2D61B17-6B6B-407B-BFEC-EF196131ED0B}" type="pres">
      <dgm:prSet presAssocID="{ED1ED0DE-CA89-4493-8415-34A1F50B6FA9}" presName="spaceRect" presStyleCnt="0"/>
      <dgm:spPr/>
    </dgm:pt>
    <dgm:pt modelId="{D8AFE8A0-34A6-4194-AB06-9F9363423D4E}" type="pres">
      <dgm:prSet presAssocID="{ED1ED0DE-CA89-4493-8415-34A1F50B6FA9}" presName="textRect" presStyleLbl="revTx" presStyleIdx="0" presStyleCnt="2">
        <dgm:presLayoutVars>
          <dgm:chMax val="1"/>
          <dgm:chPref val="1"/>
        </dgm:presLayoutVars>
      </dgm:prSet>
      <dgm:spPr/>
    </dgm:pt>
    <dgm:pt modelId="{1CB7C444-780A-492C-B7AC-187B8ED6AD8E}" type="pres">
      <dgm:prSet presAssocID="{527B770E-3A82-42AB-BAED-345A37B15AD7}" presName="sibTrans" presStyleCnt="0"/>
      <dgm:spPr/>
    </dgm:pt>
    <dgm:pt modelId="{D1CE6D85-5E71-4859-8E1C-F1AAF255C2B3}" type="pres">
      <dgm:prSet presAssocID="{5CA555C6-DF1B-4E26-863C-2C0E161FAA59}" presName="compNode" presStyleCnt="0"/>
      <dgm:spPr/>
    </dgm:pt>
    <dgm:pt modelId="{564FAB7E-7FD1-4B83-B8BD-15630CE5EA62}" type="pres">
      <dgm:prSet presAssocID="{5CA555C6-DF1B-4E26-863C-2C0E161FAA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4B3CFBB1-1C15-472C-8B03-C61F7E5AE375}" type="pres">
      <dgm:prSet presAssocID="{5CA555C6-DF1B-4E26-863C-2C0E161FAA59}" presName="spaceRect" presStyleCnt="0"/>
      <dgm:spPr/>
    </dgm:pt>
    <dgm:pt modelId="{CDB79D77-7336-493E-96DD-1E6240D1E399}" type="pres">
      <dgm:prSet presAssocID="{5CA555C6-DF1B-4E26-863C-2C0E161FAA59}" presName="textRect" presStyleLbl="revTx" presStyleIdx="1" presStyleCnt="2">
        <dgm:presLayoutVars>
          <dgm:chMax val="1"/>
          <dgm:chPref val="1"/>
        </dgm:presLayoutVars>
      </dgm:prSet>
      <dgm:spPr/>
    </dgm:pt>
  </dgm:ptLst>
  <dgm:cxnLst>
    <dgm:cxn modelId="{EA075C26-3B98-493A-B28F-3675A8170A99}" type="presOf" srcId="{5D60CE7B-EE26-4C46-AF8C-0C794FA56044}" destId="{5879ED41-B271-4D79-8A20-284BACECD675}" srcOrd="0" destOrd="0" presId="urn:microsoft.com/office/officeart/2018/2/layout/IconLabelList"/>
    <dgm:cxn modelId="{A97E685B-2036-4A43-BB26-737E90665EF0}" type="presOf" srcId="{ED1ED0DE-CA89-4493-8415-34A1F50B6FA9}" destId="{D8AFE8A0-34A6-4194-AB06-9F9363423D4E}" srcOrd="0" destOrd="0" presId="urn:microsoft.com/office/officeart/2018/2/layout/IconLabelList"/>
    <dgm:cxn modelId="{8D1A5E5D-835F-4E4C-8F87-2CDBBBC071B3}" type="presOf" srcId="{5CA555C6-DF1B-4E26-863C-2C0E161FAA59}" destId="{CDB79D77-7336-493E-96DD-1E6240D1E399}" srcOrd="0" destOrd="0" presId="urn:microsoft.com/office/officeart/2018/2/layout/IconLabelList"/>
    <dgm:cxn modelId="{01CF619A-5E8B-4EEC-B28D-1812348EEA23}" srcId="{5D60CE7B-EE26-4C46-AF8C-0C794FA56044}" destId="{ED1ED0DE-CA89-4493-8415-34A1F50B6FA9}" srcOrd="0" destOrd="0" parTransId="{CFA5A24A-3636-45AF-A644-CC1F59A472A9}" sibTransId="{527B770E-3A82-42AB-BAED-345A37B15AD7}"/>
    <dgm:cxn modelId="{EDE5D59D-85B4-470A-9C59-02002B503489}" srcId="{5D60CE7B-EE26-4C46-AF8C-0C794FA56044}" destId="{5CA555C6-DF1B-4E26-863C-2C0E161FAA59}" srcOrd="1" destOrd="0" parTransId="{BCE79C75-1266-4015-ACE3-525743F04936}" sibTransId="{15A6D2DD-DC91-4029-AABD-2613D8B17BFE}"/>
    <dgm:cxn modelId="{8191DFAC-43AC-412C-9680-E937A3E277A9}" type="presParOf" srcId="{5879ED41-B271-4D79-8A20-284BACECD675}" destId="{3A85DC0B-72DD-4113-AE81-88A3DF1FA021}" srcOrd="0" destOrd="0" presId="urn:microsoft.com/office/officeart/2018/2/layout/IconLabelList"/>
    <dgm:cxn modelId="{4D557424-5DD4-4EB9-A11F-4A5F9BA46B7C}" type="presParOf" srcId="{3A85DC0B-72DD-4113-AE81-88A3DF1FA021}" destId="{51CFC272-5CE2-4AAB-8696-62C16C6FC213}" srcOrd="0" destOrd="0" presId="urn:microsoft.com/office/officeart/2018/2/layout/IconLabelList"/>
    <dgm:cxn modelId="{1C717270-BC1E-4FAB-B60D-3D37216D501E}" type="presParOf" srcId="{3A85DC0B-72DD-4113-AE81-88A3DF1FA021}" destId="{42D61B17-6B6B-407B-BFEC-EF196131ED0B}" srcOrd="1" destOrd="0" presId="urn:microsoft.com/office/officeart/2018/2/layout/IconLabelList"/>
    <dgm:cxn modelId="{D794298F-9D6D-4AE8-9481-66AFB2352E42}" type="presParOf" srcId="{3A85DC0B-72DD-4113-AE81-88A3DF1FA021}" destId="{D8AFE8A0-34A6-4194-AB06-9F9363423D4E}" srcOrd="2" destOrd="0" presId="urn:microsoft.com/office/officeart/2018/2/layout/IconLabelList"/>
    <dgm:cxn modelId="{790BE754-667C-4115-8D9C-211EEFA69214}" type="presParOf" srcId="{5879ED41-B271-4D79-8A20-284BACECD675}" destId="{1CB7C444-780A-492C-B7AC-187B8ED6AD8E}" srcOrd="1" destOrd="0" presId="urn:microsoft.com/office/officeart/2018/2/layout/IconLabelList"/>
    <dgm:cxn modelId="{06BD1BB7-144C-4D00-A97C-B436BB7DA472}" type="presParOf" srcId="{5879ED41-B271-4D79-8A20-284BACECD675}" destId="{D1CE6D85-5E71-4859-8E1C-F1AAF255C2B3}" srcOrd="2" destOrd="0" presId="urn:microsoft.com/office/officeart/2018/2/layout/IconLabelList"/>
    <dgm:cxn modelId="{3773338D-4B86-46E8-9631-1C4C3F234F6A}" type="presParOf" srcId="{D1CE6D85-5E71-4859-8E1C-F1AAF255C2B3}" destId="{564FAB7E-7FD1-4B83-B8BD-15630CE5EA62}" srcOrd="0" destOrd="0" presId="urn:microsoft.com/office/officeart/2018/2/layout/IconLabelList"/>
    <dgm:cxn modelId="{327574BA-F231-4BFD-ADFF-30FB0BDD65B9}" type="presParOf" srcId="{D1CE6D85-5E71-4859-8E1C-F1AAF255C2B3}" destId="{4B3CFBB1-1C15-472C-8B03-C61F7E5AE375}" srcOrd="1" destOrd="0" presId="urn:microsoft.com/office/officeart/2018/2/layout/IconLabelList"/>
    <dgm:cxn modelId="{6D514BFD-A8D8-4497-BF0F-76AA37E95654}" type="presParOf" srcId="{D1CE6D85-5E71-4859-8E1C-F1AAF255C2B3}" destId="{CDB79D77-7336-493E-96DD-1E6240D1E3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39EC8C-4CD2-4B7E-933E-C4B03C9E50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CCB8BB9-4E6D-46FF-A2F3-58D92C081154}">
      <dgm:prSet custT="1"/>
      <dgm:spPr/>
      <dgm:t>
        <a:bodyPr/>
        <a:lstStyle/>
        <a:p>
          <a:r>
            <a:rPr lang="en-US" sz="1600" b="1" dirty="0"/>
            <a:t>Trained on Large Text Datasets</a:t>
          </a:r>
          <a:r>
            <a:rPr lang="en-US" sz="1600" dirty="0"/>
            <a:t>: Large Language Models (LLMs) are trained on vast amounts of text from diverse sources. This training process allows them to learn common patterns, contexts, grammar, and relationships between words across a wide range of topics.</a:t>
          </a:r>
        </a:p>
      </dgm:t>
    </dgm:pt>
    <dgm:pt modelId="{D5509ABE-3AA1-40C3-9D3B-D36F9CD06823}" type="parTrans" cxnId="{A04788AA-5589-4377-A951-F904262ED021}">
      <dgm:prSet/>
      <dgm:spPr/>
      <dgm:t>
        <a:bodyPr/>
        <a:lstStyle/>
        <a:p>
          <a:endParaRPr lang="en-US" sz="1600"/>
        </a:p>
      </dgm:t>
    </dgm:pt>
    <dgm:pt modelId="{A5E05E63-021E-48AE-86DB-F09A543F2F15}" type="sibTrans" cxnId="{A04788AA-5589-4377-A951-F904262ED021}">
      <dgm:prSet/>
      <dgm:spPr/>
      <dgm:t>
        <a:bodyPr/>
        <a:lstStyle/>
        <a:p>
          <a:endParaRPr lang="en-US" sz="1600"/>
        </a:p>
      </dgm:t>
    </dgm:pt>
    <dgm:pt modelId="{4649C8E6-22F0-4C1E-B3CD-41F451EEA0ED}">
      <dgm:prSet custT="1"/>
      <dgm:spPr/>
      <dgm:t>
        <a:bodyPr/>
        <a:lstStyle/>
        <a:p>
          <a:r>
            <a:rPr lang="en-US" sz="1600" b="1" dirty="0"/>
            <a:t>Learn Word Sequences and Context</a:t>
          </a:r>
          <a:r>
            <a:rPr lang="en-US" sz="1600" dirty="0"/>
            <a:t>: Through this exposure, the model learns how words and phrases typically follow one another in specific contexts. This learning isn’t memorizing sentences but understanding the statistical relationships between words.</a:t>
          </a:r>
        </a:p>
      </dgm:t>
    </dgm:pt>
    <dgm:pt modelId="{65CE1024-9DE3-499D-BE18-22E3AA7BC40F}" type="parTrans" cxnId="{DA04F2E4-5E21-46D2-B84D-84DA6C7ED762}">
      <dgm:prSet/>
      <dgm:spPr/>
      <dgm:t>
        <a:bodyPr/>
        <a:lstStyle/>
        <a:p>
          <a:endParaRPr lang="en-US" sz="1600"/>
        </a:p>
      </dgm:t>
    </dgm:pt>
    <dgm:pt modelId="{B6EEDE70-48EE-4465-9DC5-C7975A7336A0}" type="sibTrans" cxnId="{DA04F2E4-5E21-46D2-B84D-84DA6C7ED762}">
      <dgm:prSet/>
      <dgm:spPr/>
      <dgm:t>
        <a:bodyPr/>
        <a:lstStyle/>
        <a:p>
          <a:endParaRPr lang="en-US" sz="1600"/>
        </a:p>
      </dgm:t>
    </dgm:pt>
    <dgm:pt modelId="{4A309C68-867A-401D-B002-1845FD376E42}">
      <dgm:prSet custT="1"/>
      <dgm:spPr/>
      <dgm:t>
        <a:bodyPr/>
        <a:lstStyle/>
        <a:p>
          <a:r>
            <a:rPr lang="en-US" sz="1600" b="1" dirty="0"/>
            <a:t>Generate Text Based on a Prompt</a:t>
          </a:r>
          <a:r>
            <a:rPr lang="en-US" sz="1600" dirty="0"/>
            <a:t>: When given a prompt, the LLM starts with the initial input and predicts the next word based on the patterns it learned during training. It then takes the entire sequence (the prompt plus generated words) and repeats the prediction process, generating one word at a time.</a:t>
          </a:r>
        </a:p>
      </dgm:t>
    </dgm:pt>
    <dgm:pt modelId="{82DE43A0-DD4B-47DB-9FC0-8436913E3737}" type="parTrans" cxnId="{987E4A34-A25F-4132-80A2-38C87C303998}">
      <dgm:prSet/>
      <dgm:spPr/>
      <dgm:t>
        <a:bodyPr/>
        <a:lstStyle/>
        <a:p>
          <a:endParaRPr lang="en-US" sz="1600"/>
        </a:p>
      </dgm:t>
    </dgm:pt>
    <dgm:pt modelId="{4985941D-B618-438C-AED2-2536214C095A}" type="sibTrans" cxnId="{987E4A34-A25F-4132-80A2-38C87C303998}">
      <dgm:prSet/>
      <dgm:spPr/>
      <dgm:t>
        <a:bodyPr/>
        <a:lstStyle/>
        <a:p>
          <a:endParaRPr lang="en-US" sz="1600"/>
        </a:p>
      </dgm:t>
    </dgm:pt>
    <dgm:pt modelId="{3992D3C0-5ECC-4A06-A86E-084949433B44}">
      <dgm:prSet custT="1"/>
      <dgm:spPr/>
      <dgm:t>
        <a:bodyPr/>
        <a:lstStyle/>
        <a:p>
          <a:r>
            <a:rPr lang="en-US" sz="1600" b="1" dirty="0"/>
            <a:t>Recursive Prediction</a:t>
          </a:r>
          <a:r>
            <a:rPr lang="en-US" sz="1600" dirty="0"/>
            <a:t>: This word-by-word, recursive approach continues until it reaches a specified length or encounters an end condition. Each new word generated is based on the context built from both the prompt and the previously generated words.</a:t>
          </a:r>
        </a:p>
      </dgm:t>
    </dgm:pt>
    <dgm:pt modelId="{BB0E4DAD-31B4-460F-AC64-93E50E083BB0}" type="parTrans" cxnId="{FA0583E3-E083-4412-8CBB-3435AA0025B9}">
      <dgm:prSet/>
      <dgm:spPr/>
      <dgm:t>
        <a:bodyPr/>
        <a:lstStyle/>
        <a:p>
          <a:endParaRPr lang="en-US" sz="1600"/>
        </a:p>
      </dgm:t>
    </dgm:pt>
    <dgm:pt modelId="{50375DBC-3ACE-4BB3-91ED-57B4A91EE4DF}" type="sibTrans" cxnId="{FA0583E3-E083-4412-8CBB-3435AA0025B9}">
      <dgm:prSet/>
      <dgm:spPr/>
      <dgm:t>
        <a:bodyPr/>
        <a:lstStyle/>
        <a:p>
          <a:endParaRPr lang="en-US" sz="1600"/>
        </a:p>
      </dgm:t>
    </dgm:pt>
    <dgm:pt modelId="{EFC296B2-9914-4EC1-96C7-57124EFA3035}" type="pres">
      <dgm:prSet presAssocID="{EB39EC8C-4CD2-4B7E-933E-C4B03C9E5061}" presName="root" presStyleCnt="0">
        <dgm:presLayoutVars>
          <dgm:dir/>
          <dgm:resizeHandles val="exact"/>
        </dgm:presLayoutVars>
      </dgm:prSet>
      <dgm:spPr/>
    </dgm:pt>
    <dgm:pt modelId="{3B8E6D16-B827-4E0A-8BFF-92698B8ACB4E}" type="pres">
      <dgm:prSet presAssocID="{ECCB8BB9-4E6D-46FF-A2F3-58D92C081154}" presName="compNode" presStyleCnt="0"/>
      <dgm:spPr/>
    </dgm:pt>
    <dgm:pt modelId="{71C3499D-1913-4C08-B99C-C98676188F23}" type="pres">
      <dgm:prSet presAssocID="{ECCB8BB9-4E6D-46FF-A2F3-58D92C081154}" presName="bgRect" presStyleLbl="bgShp" presStyleIdx="0" presStyleCnt="4"/>
      <dgm:spPr/>
    </dgm:pt>
    <dgm:pt modelId="{6252BC12-50B3-4154-8A6E-03A129937A0C}" type="pres">
      <dgm:prSet presAssocID="{ECCB8BB9-4E6D-46FF-A2F3-58D92C0811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A5A00FC-C28A-4819-8D69-AB22D7851C85}" type="pres">
      <dgm:prSet presAssocID="{ECCB8BB9-4E6D-46FF-A2F3-58D92C081154}" presName="spaceRect" presStyleCnt="0"/>
      <dgm:spPr/>
    </dgm:pt>
    <dgm:pt modelId="{1915769C-C950-4961-85C0-E14DDB39383D}" type="pres">
      <dgm:prSet presAssocID="{ECCB8BB9-4E6D-46FF-A2F3-58D92C081154}" presName="parTx" presStyleLbl="revTx" presStyleIdx="0" presStyleCnt="4">
        <dgm:presLayoutVars>
          <dgm:chMax val="0"/>
          <dgm:chPref val="0"/>
        </dgm:presLayoutVars>
      </dgm:prSet>
      <dgm:spPr/>
    </dgm:pt>
    <dgm:pt modelId="{E0DE2C12-A7D3-48F9-809E-D94B34C3F0FD}" type="pres">
      <dgm:prSet presAssocID="{A5E05E63-021E-48AE-86DB-F09A543F2F15}" presName="sibTrans" presStyleCnt="0"/>
      <dgm:spPr/>
    </dgm:pt>
    <dgm:pt modelId="{6B5C19D5-BAE7-4A9D-BC27-555D490DA75A}" type="pres">
      <dgm:prSet presAssocID="{4649C8E6-22F0-4C1E-B3CD-41F451EEA0ED}" presName="compNode" presStyleCnt="0"/>
      <dgm:spPr/>
    </dgm:pt>
    <dgm:pt modelId="{A14DF0D6-F9B5-4581-B910-0E865568E458}" type="pres">
      <dgm:prSet presAssocID="{4649C8E6-22F0-4C1E-B3CD-41F451EEA0ED}" presName="bgRect" presStyleLbl="bgShp" presStyleIdx="1" presStyleCnt="4"/>
      <dgm:spPr/>
    </dgm:pt>
    <dgm:pt modelId="{BAC98D23-7FF9-45E0-87FE-D70EB8A29344}" type="pres">
      <dgm:prSet presAssocID="{4649C8E6-22F0-4C1E-B3CD-41F451EEA0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94A70BF-9899-4B72-97FF-CDC6CFD8EE21}" type="pres">
      <dgm:prSet presAssocID="{4649C8E6-22F0-4C1E-B3CD-41F451EEA0ED}" presName="spaceRect" presStyleCnt="0"/>
      <dgm:spPr/>
    </dgm:pt>
    <dgm:pt modelId="{B56224DD-E479-4660-BF7D-DC21EE631A7C}" type="pres">
      <dgm:prSet presAssocID="{4649C8E6-22F0-4C1E-B3CD-41F451EEA0ED}" presName="parTx" presStyleLbl="revTx" presStyleIdx="1" presStyleCnt="4">
        <dgm:presLayoutVars>
          <dgm:chMax val="0"/>
          <dgm:chPref val="0"/>
        </dgm:presLayoutVars>
      </dgm:prSet>
      <dgm:spPr/>
    </dgm:pt>
    <dgm:pt modelId="{97748AEF-0C35-4C03-8346-EF51BAF05E21}" type="pres">
      <dgm:prSet presAssocID="{B6EEDE70-48EE-4465-9DC5-C7975A7336A0}" presName="sibTrans" presStyleCnt="0"/>
      <dgm:spPr/>
    </dgm:pt>
    <dgm:pt modelId="{A74768DA-98AE-4624-9187-72540E94BB5B}" type="pres">
      <dgm:prSet presAssocID="{4A309C68-867A-401D-B002-1845FD376E42}" presName="compNode" presStyleCnt="0"/>
      <dgm:spPr/>
    </dgm:pt>
    <dgm:pt modelId="{74D61EAE-5F1A-441C-BDB1-65080E50193C}" type="pres">
      <dgm:prSet presAssocID="{4A309C68-867A-401D-B002-1845FD376E42}" presName="bgRect" presStyleLbl="bgShp" presStyleIdx="2" presStyleCnt="4"/>
      <dgm:spPr/>
    </dgm:pt>
    <dgm:pt modelId="{286FCD01-6D4F-4B30-9A42-B4A850350FE3}" type="pres">
      <dgm:prSet presAssocID="{4A309C68-867A-401D-B002-1845FD376E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BB35B055-B9A0-42FB-9E57-E09B2EFDF8D4}" type="pres">
      <dgm:prSet presAssocID="{4A309C68-867A-401D-B002-1845FD376E42}" presName="spaceRect" presStyleCnt="0"/>
      <dgm:spPr/>
    </dgm:pt>
    <dgm:pt modelId="{49A08BA9-8E3E-4FA3-81E3-B94216EC0103}" type="pres">
      <dgm:prSet presAssocID="{4A309C68-867A-401D-B002-1845FD376E42}" presName="parTx" presStyleLbl="revTx" presStyleIdx="2" presStyleCnt="4">
        <dgm:presLayoutVars>
          <dgm:chMax val="0"/>
          <dgm:chPref val="0"/>
        </dgm:presLayoutVars>
      </dgm:prSet>
      <dgm:spPr/>
    </dgm:pt>
    <dgm:pt modelId="{C0828060-975D-4C5F-AC89-43C7E2AC9048}" type="pres">
      <dgm:prSet presAssocID="{4985941D-B618-438C-AED2-2536214C095A}" presName="sibTrans" presStyleCnt="0"/>
      <dgm:spPr/>
    </dgm:pt>
    <dgm:pt modelId="{122F9203-046C-4259-B958-A63F47058A9F}" type="pres">
      <dgm:prSet presAssocID="{3992D3C0-5ECC-4A06-A86E-084949433B44}" presName="compNode" presStyleCnt="0"/>
      <dgm:spPr/>
    </dgm:pt>
    <dgm:pt modelId="{C8684E60-E787-4A2B-864C-7D27AE1A961B}" type="pres">
      <dgm:prSet presAssocID="{3992D3C0-5ECC-4A06-A86E-084949433B44}" presName="bgRect" presStyleLbl="bgShp" presStyleIdx="3" presStyleCnt="4"/>
      <dgm:spPr/>
    </dgm:pt>
    <dgm:pt modelId="{C5556B2C-8B48-462C-AC34-21DE4502538B}" type="pres">
      <dgm:prSet presAssocID="{3992D3C0-5ECC-4A06-A86E-084949433B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ce"/>
        </a:ext>
      </dgm:extLst>
    </dgm:pt>
    <dgm:pt modelId="{61374E08-2650-4061-91BA-917206BA7910}" type="pres">
      <dgm:prSet presAssocID="{3992D3C0-5ECC-4A06-A86E-084949433B44}" presName="spaceRect" presStyleCnt="0"/>
      <dgm:spPr/>
    </dgm:pt>
    <dgm:pt modelId="{F2DFE415-5C86-4DF5-A5F6-FA03F482F3F5}" type="pres">
      <dgm:prSet presAssocID="{3992D3C0-5ECC-4A06-A86E-084949433B44}" presName="parTx" presStyleLbl="revTx" presStyleIdx="3" presStyleCnt="4">
        <dgm:presLayoutVars>
          <dgm:chMax val="0"/>
          <dgm:chPref val="0"/>
        </dgm:presLayoutVars>
      </dgm:prSet>
      <dgm:spPr/>
    </dgm:pt>
  </dgm:ptLst>
  <dgm:cxnLst>
    <dgm:cxn modelId="{987E4A34-A25F-4132-80A2-38C87C303998}" srcId="{EB39EC8C-4CD2-4B7E-933E-C4B03C9E5061}" destId="{4A309C68-867A-401D-B002-1845FD376E42}" srcOrd="2" destOrd="0" parTransId="{82DE43A0-DD4B-47DB-9FC0-8436913E3737}" sibTransId="{4985941D-B618-438C-AED2-2536214C095A}"/>
    <dgm:cxn modelId="{EC62B263-672A-441B-946B-B30DC1DE34AA}" type="presOf" srcId="{3992D3C0-5ECC-4A06-A86E-084949433B44}" destId="{F2DFE415-5C86-4DF5-A5F6-FA03F482F3F5}" srcOrd="0" destOrd="0" presId="urn:microsoft.com/office/officeart/2018/2/layout/IconVerticalSolidList"/>
    <dgm:cxn modelId="{294E0DA7-760E-43F0-BE29-73C7CF693FD2}" type="presOf" srcId="{4A309C68-867A-401D-B002-1845FD376E42}" destId="{49A08BA9-8E3E-4FA3-81E3-B94216EC0103}" srcOrd="0" destOrd="0" presId="urn:microsoft.com/office/officeart/2018/2/layout/IconVerticalSolidList"/>
    <dgm:cxn modelId="{A04788AA-5589-4377-A951-F904262ED021}" srcId="{EB39EC8C-4CD2-4B7E-933E-C4B03C9E5061}" destId="{ECCB8BB9-4E6D-46FF-A2F3-58D92C081154}" srcOrd="0" destOrd="0" parTransId="{D5509ABE-3AA1-40C3-9D3B-D36F9CD06823}" sibTransId="{A5E05E63-021E-48AE-86DB-F09A543F2F15}"/>
    <dgm:cxn modelId="{97CE2EBC-C8FE-4C3D-853E-5DCE93FB1A36}" type="presOf" srcId="{ECCB8BB9-4E6D-46FF-A2F3-58D92C081154}" destId="{1915769C-C950-4961-85C0-E14DDB39383D}" srcOrd="0" destOrd="0" presId="urn:microsoft.com/office/officeart/2018/2/layout/IconVerticalSolidList"/>
    <dgm:cxn modelId="{3A456FCE-FA40-4325-BAEC-AD45D4F7ED0B}" type="presOf" srcId="{EB39EC8C-4CD2-4B7E-933E-C4B03C9E5061}" destId="{EFC296B2-9914-4EC1-96C7-57124EFA3035}" srcOrd="0" destOrd="0" presId="urn:microsoft.com/office/officeart/2018/2/layout/IconVerticalSolidList"/>
    <dgm:cxn modelId="{FA0583E3-E083-4412-8CBB-3435AA0025B9}" srcId="{EB39EC8C-4CD2-4B7E-933E-C4B03C9E5061}" destId="{3992D3C0-5ECC-4A06-A86E-084949433B44}" srcOrd="3" destOrd="0" parTransId="{BB0E4DAD-31B4-460F-AC64-93E50E083BB0}" sibTransId="{50375DBC-3ACE-4BB3-91ED-57B4A91EE4DF}"/>
    <dgm:cxn modelId="{DA04F2E4-5E21-46D2-B84D-84DA6C7ED762}" srcId="{EB39EC8C-4CD2-4B7E-933E-C4B03C9E5061}" destId="{4649C8E6-22F0-4C1E-B3CD-41F451EEA0ED}" srcOrd="1" destOrd="0" parTransId="{65CE1024-9DE3-499D-BE18-22E3AA7BC40F}" sibTransId="{B6EEDE70-48EE-4465-9DC5-C7975A7336A0}"/>
    <dgm:cxn modelId="{FC95E7F0-FEE4-4D7A-ABEC-7528F337ABBE}" type="presOf" srcId="{4649C8E6-22F0-4C1E-B3CD-41F451EEA0ED}" destId="{B56224DD-E479-4660-BF7D-DC21EE631A7C}" srcOrd="0" destOrd="0" presId="urn:microsoft.com/office/officeart/2018/2/layout/IconVerticalSolidList"/>
    <dgm:cxn modelId="{521A5DF0-2F35-40DD-AC2D-A4DF8E264331}" type="presParOf" srcId="{EFC296B2-9914-4EC1-96C7-57124EFA3035}" destId="{3B8E6D16-B827-4E0A-8BFF-92698B8ACB4E}" srcOrd="0" destOrd="0" presId="urn:microsoft.com/office/officeart/2018/2/layout/IconVerticalSolidList"/>
    <dgm:cxn modelId="{322C4E92-00BA-411D-8D4D-BAFDF344DD91}" type="presParOf" srcId="{3B8E6D16-B827-4E0A-8BFF-92698B8ACB4E}" destId="{71C3499D-1913-4C08-B99C-C98676188F23}" srcOrd="0" destOrd="0" presId="urn:microsoft.com/office/officeart/2018/2/layout/IconVerticalSolidList"/>
    <dgm:cxn modelId="{C74178A4-DD5A-49EE-B248-28B79D53027B}" type="presParOf" srcId="{3B8E6D16-B827-4E0A-8BFF-92698B8ACB4E}" destId="{6252BC12-50B3-4154-8A6E-03A129937A0C}" srcOrd="1" destOrd="0" presId="urn:microsoft.com/office/officeart/2018/2/layout/IconVerticalSolidList"/>
    <dgm:cxn modelId="{D45D6E91-1035-416E-B1DD-09A377A8E8AA}" type="presParOf" srcId="{3B8E6D16-B827-4E0A-8BFF-92698B8ACB4E}" destId="{8A5A00FC-C28A-4819-8D69-AB22D7851C85}" srcOrd="2" destOrd="0" presId="urn:microsoft.com/office/officeart/2018/2/layout/IconVerticalSolidList"/>
    <dgm:cxn modelId="{956580BE-C4EF-43CD-B1B8-D6DFF26BEB4D}" type="presParOf" srcId="{3B8E6D16-B827-4E0A-8BFF-92698B8ACB4E}" destId="{1915769C-C950-4961-85C0-E14DDB39383D}" srcOrd="3" destOrd="0" presId="urn:microsoft.com/office/officeart/2018/2/layout/IconVerticalSolidList"/>
    <dgm:cxn modelId="{5D83484C-CA3E-4090-9B83-D124F7BF3812}" type="presParOf" srcId="{EFC296B2-9914-4EC1-96C7-57124EFA3035}" destId="{E0DE2C12-A7D3-48F9-809E-D94B34C3F0FD}" srcOrd="1" destOrd="0" presId="urn:microsoft.com/office/officeart/2018/2/layout/IconVerticalSolidList"/>
    <dgm:cxn modelId="{8792792E-6197-4CBD-A8B1-45E80DF39BB0}" type="presParOf" srcId="{EFC296B2-9914-4EC1-96C7-57124EFA3035}" destId="{6B5C19D5-BAE7-4A9D-BC27-555D490DA75A}" srcOrd="2" destOrd="0" presId="urn:microsoft.com/office/officeart/2018/2/layout/IconVerticalSolidList"/>
    <dgm:cxn modelId="{4B9FADEB-E1F9-4E71-B4A0-C062ABAD5BB5}" type="presParOf" srcId="{6B5C19D5-BAE7-4A9D-BC27-555D490DA75A}" destId="{A14DF0D6-F9B5-4581-B910-0E865568E458}" srcOrd="0" destOrd="0" presId="urn:microsoft.com/office/officeart/2018/2/layout/IconVerticalSolidList"/>
    <dgm:cxn modelId="{1DF4DC6E-D8D3-4386-A61B-8229F6D26406}" type="presParOf" srcId="{6B5C19D5-BAE7-4A9D-BC27-555D490DA75A}" destId="{BAC98D23-7FF9-45E0-87FE-D70EB8A29344}" srcOrd="1" destOrd="0" presId="urn:microsoft.com/office/officeart/2018/2/layout/IconVerticalSolidList"/>
    <dgm:cxn modelId="{E194ED9E-83B1-459F-91F6-FF1AB75E120D}" type="presParOf" srcId="{6B5C19D5-BAE7-4A9D-BC27-555D490DA75A}" destId="{494A70BF-9899-4B72-97FF-CDC6CFD8EE21}" srcOrd="2" destOrd="0" presId="urn:microsoft.com/office/officeart/2018/2/layout/IconVerticalSolidList"/>
    <dgm:cxn modelId="{6F6DC05E-A0CD-4C13-8279-40B72E16593F}" type="presParOf" srcId="{6B5C19D5-BAE7-4A9D-BC27-555D490DA75A}" destId="{B56224DD-E479-4660-BF7D-DC21EE631A7C}" srcOrd="3" destOrd="0" presId="urn:microsoft.com/office/officeart/2018/2/layout/IconVerticalSolidList"/>
    <dgm:cxn modelId="{1AF49C8E-4D17-4BE2-BE1E-53518356E340}" type="presParOf" srcId="{EFC296B2-9914-4EC1-96C7-57124EFA3035}" destId="{97748AEF-0C35-4C03-8346-EF51BAF05E21}" srcOrd="3" destOrd="0" presId="urn:microsoft.com/office/officeart/2018/2/layout/IconVerticalSolidList"/>
    <dgm:cxn modelId="{58E32190-2914-4684-9A0A-FB095F344A43}" type="presParOf" srcId="{EFC296B2-9914-4EC1-96C7-57124EFA3035}" destId="{A74768DA-98AE-4624-9187-72540E94BB5B}" srcOrd="4" destOrd="0" presId="urn:microsoft.com/office/officeart/2018/2/layout/IconVerticalSolidList"/>
    <dgm:cxn modelId="{B6D3C516-BC53-4782-A6C5-2EA5BBB1E520}" type="presParOf" srcId="{A74768DA-98AE-4624-9187-72540E94BB5B}" destId="{74D61EAE-5F1A-441C-BDB1-65080E50193C}" srcOrd="0" destOrd="0" presId="urn:microsoft.com/office/officeart/2018/2/layout/IconVerticalSolidList"/>
    <dgm:cxn modelId="{24C065E9-6CD5-4D4F-9DA6-4B598DCF9580}" type="presParOf" srcId="{A74768DA-98AE-4624-9187-72540E94BB5B}" destId="{286FCD01-6D4F-4B30-9A42-B4A850350FE3}" srcOrd="1" destOrd="0" presId="urn:microsoft.com/office/officeart/2018/2/layout/IconVerticalSolidList"/>
    <dgm:cxn modelId="{912B6E25-333E-4A56-AE98-4FE30A76C734}" type="presParOf" srcId="{A74768DA-98AE-4624-9187-72540E94BB5B}" destId="{BB35B055-B9A0-42FB-9E57-E09B2EFDF8D4}" srcOrd="2" destOrd="0" presId="urn:microsoft.com/office/officeart/2018/2/layout/IconVerticalSolidList"/>
    <dgm:cxn modelId="{ACAC20F2-F90F-4FEA-BA66-D6B084F0F562}" type="presParOf" srcId="{A74768DA-98AE-4624-9187-72540E94BB5B}" destId="{49A08BA9-8E3E-4FA3-81E3-B94216EC0103}" srcOrd="3" destOrd="0" presId="urn:microsoft.com/office/officeart/2018/2/layout/IconVerticalSolidList"/>
    <dgm:cxn modelId="{5957A7DB-698C-42F7-96C9-AA3501F6D85E}" type="presParOf" srcId="{EFC296B2-9914-4EC1-96C7-57124EFA3035}" destId="{C0828060-975D-4C5F-AC89-43C7E2AC9048}" srcOrd="5" destOrd="0" presId="urn:microsoft.com/office/officeart/2018/2/layout/IconVerticalSolidList"/>
    <dgm:cxn modelId="{1A17FE4F-3029-44BE-9593-0FE059C0AA32}" type="presParOf" srcId="{EFC296B2-9914-4EC1-96C7-57124EFA3035}" destId="{122F9203-046C-4259-B958-A63F47058A9F}" srcOrd="6" destOrd="0" presId="urn:microsoft.com/office/officeart/2018/2/layout/IconVerticalSolidList"/>
    <dgm:cxn modelId="{B0255882-8DCC-4CFC-AF51-055FA3FC0003}" type="presParOf" srcId="{122F9203-046C-4259-B958-A63F47058A9F}" destId="{C8684E60-E787-4A2B-864C-7D27AE1A961B}" srcOrd="0" destOrd="0" presId="urn:microsoft.com/office/officeart/2018/2/layout/IconVerticalSolidList"/>
    <dgm:cxn modelId="{55266595-91A9-411E-BA4A-80E39D20B7BA}" type="presParOf" srcId="{122F9203-046C-4259-B958-A63F47058A9F}" destId="{C5556B2C-8B48-462C-AC34-21DE4502538B}" srcOrd="1" destOrd="0" presId="urn:microsoft.com/office/officeart/2018/2/layout/IconVerticalSolidList"/>
    <dgm:cxn modelId="{613D8676-8FA9-451D-ABFE-48A956F16730}" type="presParOf" srcId="{122F9203-046C-4259-B958-A63F47058A9F}" destId="{61374E08-2650-4061-91BA-917206BA7910}" srcOrd="2" destOrd="0" presId="urn:microsoft.com/office/officeart/2018/2/layout/IconVerticalSolidList"/>
    <dgm:cxn modelId="{FDF9370D-B384-40F4-8423-D166F473F2EB}" type="presParOf" srcId="{122F9203-046C-4259-B958-A63F47058A9F}" destId="{F2DFE415-5C86-4DF5-A5F6-FA03F482F3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23FF30-1059-476E-80B8-0803FDEC29C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7B3B50-DA46-4F4B-84A4-C58E8BCB534D}">
      <dgm:prSet/>
      <dgm:spPr/>
      <dgm:t>
        <a:bodyPr/>
        <a:lstStyle/>
        <a:p>
          <a:pPr>
            <a:lnSpc>
              <a:spcPct val="100000"/>
            </a:lnSpc>
          </a:pPr>
          <a:r>
            <a:rPr lang="en-US"/>
            <a:t>True Understanding or Consciousness</a:t>
          </a:r>
        </a:p>
      </dgm:t>
    </dgm:pt>
    <dgm:pt modelId="{1B0304C8-92B0-4820-80BF-05F67F7D314B}" type="parTrans" cxnId="{3831DE3D-0B5B-4A26-8039-967E98C7F016}">
      <dgm:prSet/>
      <dgm:spPr/>
      <dgm:t>
        <a:bodyPr/>
        <a:lstStyle/>
        <a:p>
          <a:endParaRPr lang="en-US"/>
        </a:p>
      </dgm:t>
    </dgm:pt>
    <dgm:pt modelId="{85099C4C-D030-4D1A-8D3B-F93519A72E99}" type="sibTrans" cxnId="{3831DE3D-0B5B-4A26-8039-967E98C7F016}">
      <dgm:prSet/>
      <dgm:spPr/>
      <dgm:t>
        <a:bodyPr/>
        <a:lstStyle/>
        <a:p>
          <a:endParaRPr lang="en-US"/>
        </a:p>
      </dgm:t>
    </dgm:pt>
    <dgm:pt modelId="{B5ED5697-E936-42D0-8BBE-70A289D80F93}">
      <dgm:prSet/>
      <dgm:spPr/>
      <dgm:t>
        <a:bodyPr/>
        <a:lstStyle/>
        <a:p>
          <a:pPr>
            <a:lnSpc>
              <a:spcPct val="100000"/>
            </a:lnSpc>
          </a:pPr>
          <a:r>
            <a:rPr lang="en-US"/>
            <a:t>Creativity and Original Thought</a:t>
          </a:r>
        </a:p>
      </dgm:t>
    </dgm:pt>
    <dgm:pt modelId="{ED2A1AC9-ACDA-4FD3-991E-90E2198B7BF3}" type="parTrans" cxnId="{036B9728-4081-4217-8772-8224E4F7B141}">
      <dgm:prSet/>
      <dgm:spPr/>
      <dgm:t>
        <a:bodyPr/>
        <a:lstStyle/>
        <a:p>
          <a:endParaRPr lang="en-US"/>
        </a:p>
      </dgm:t>
    </dgm:pt>
    <dgm:pt modelId="{2D99169B-5C73-41C5-935C-3386D550F679}" type="sibTrans" cxnId="{036B9728-4081-4217-8772-8224E4F7B141}">
      <dgm:prSet/>
      <dgm:spPr/>
      <dgm:t>
        <a:bodyPr/>
        <a:lstStyle/>
        <a:p>
          <a:endParaRPr lang="en-US"/>
        </a:p>
      </dgm:t>
    </dgm:pt>
    <dgm:pt modelId="{F5AACB8B-BBBC-437A-88BB-442746AE41FF}">
      <dgm:prSet/>
      <dgm:spPr/>
      <dgm:t>
        <a:bodyPr/>
        <a:lstStyle/>
        <a:p>
          <a:pPr>
            <a:lnSpc>
              <a:spcPct val="100000"/>
            </a:lnSpc>
          </a:pPr>
          <a:r>
            <a:rPr lang="en-US"/>
            <a:t>Moral and Ethical Judgment</a:t>
          </a:r>
        </a:p>
      </dgm:t>
    </dgm:pt>
    <dgm:pt modelId="{E8944EF6-369F-411D-8283-AE3927E737D8}" type="parTrans" cxnId="{1D6F7200-41E9-4F6C-BDF0-531161D0B44D}">
      <dgm:prSet/>
      <dgm:spPr/>
      <dgm:t>
        <a:bodyPr/>
        <a:lstStyle/>
        <a:p>
          <a:endParaRPr lang="en-US"/>
        </a:p>
      </dgm:t>
    </dgm:pt>
    <dgm:pt modelId="{3E110F2A-5B39-47C4-B3F8-F9F598E2C56D}" type="sibTrans" cxnId="{1D6F7200-41E9-4F6C-BDF0-531161D0B44D}">
      <dgm:prSet/>
      <dgm:spPr/>
      <dgm:t>
        <a:bodyPr/>
        <a:lstStyle/>
        <a:p>
          <a:endParaRPr lang="en-US"/>
        </a:p>
      </dgm:t>
    </dgm:pt>
    <dgm:pt modelId="{A132AC09-82BF-4563-A214-57E1BDA4BCC3}">
      <dgm:prSet/>
      <dgm:spPr/>
      <dgm:t>
        <a:bodyPr/>
        <a:lstStyle/>
        <a:p>
          <a:pPr>
            <a:lnSpc>
              <a:spcPct val="100000"/>
            </a:lnSpc>
          </a:pPr>
          <a:r>
            <a:rPr lang="en-US"/>
            <a:t>Generalization Outside of Training Data</a:t>
          </a:r>
        </a:p>
      </dgm:t>
    </dgm:pt>
    <dgm:pt modelId="{9747A4AF-5DB2-417C-9889-9E67C7D0CFD6}" type="parTrans" cxnId="{F41E931A-8B0D-4812-A0A4-8F7BDA63142D}">
      <dgm:prSet/>
      <dgm:spPr/>
      <dgm:t>
        <a:bodyPr/>
        <a:lstStyle/>
        <a:p>
          <a:endParaRPr lang="en-US"/>
        </a:p>
      </dgm:t>
    </dgm:pt>
    <dgm:pt modelId="{4C6796DA-8A51-41B5-B056-B5D3DF45493B}" type="sibTrans" cxnId="{F41E931A-8B0D-4812-A0A4-8F7BDA63142D}">
      <dgm:prSet/>
      <dgm:spPr/>
      <dgm:t>
        <a:bodyPr/>
        <a:lstStyle/>
        <a:p>
          <a:endParaRPr lang="en-US"/>
        </a:p>
      </dgm:t>
    </dgm:pt>
    <dgm:pt modelId="{866F14DB-D512-4774-A2E5-7E6E36157F00}" type="pres">
      <dgm:prSet presAssocID="{0023FF30-1059-476E-80B8-0803FDEC29CD}" presName="root" presStyleCnt="0">
        <dgm:presLayoutVars>
          <dgm:dir/>
          <dgm:resizeHandles val="exact"/>
        </dgm:presLayoutVars>
      </dgm:prSet>
      <dgm:spPr/>
    </dgm:pt>
    <dgm:pt modelId="{E0E8B282-5BBE-4F91-85B3-EE13EBA375CA}" type="pres">
      <dgm:prSet presAssocID="{337B3B50-DA46-4F4B-84A4-C58E8BCB534D}" presName="compNode" presStyleCnt="0"/>
      <dgm:spPr/>
    </dgm:pt>
    <dgm:pt modelId="{ED01C865-EC01-455F-863A-EEE67C7B23EA}" type="pres">
      <dgm:prSet presAssocID="{337B3B50-DA46-4F4B-84A4-C58E8BCB534D}" presName="bgRect" presStyleLbl="bgShp" presStyleIdx="0" presStyleCnt="4"/>
      <dgm:spPr/>
    </dgm:pt>
    <dgm:pt modelId="{F23A79B4-F275-4577-BDB1-A4B35DB3F5B5}" type="pres">
      <dgm:prSet presAssocID="{337B3B50-DA46-4F4B-84A4-C58E8BCB53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EBFF6C8-C2D1-4A7B-B503-67CD094D6FF9}" type="pres">
      <dgm:prSet presAssocID="{337B3B50-DA46-4F4B-84A4-C58E8BCB534D}" presName="spaceRect" presStyleCnt="0"/>
      <dgm:spPr/>
    </dgm:pt>
    <dgm:pt modelId="{651A9433-0DDB-48FC-AE5E-14A83FF8C83C}" type="pres">
      <dgm:prSet presAssocID="{337B3B50-DA46-4F4B-84A4-C58E8BCB534D}" presName="parTx" presStyleLbl="revTx" presStyleIdx="0" presStyleCnt="4">
        <dgm:presLayoutVars>
          <dgm:chMax val="0"/>
          <dgm:chPref val="0"/>
        </dgm:presLayoutVars>
      </dgm:prSet>
      <dgm:spPr/>
    </dgm:pt>
    <dgm:pt modelId="{33ABC468-4DE9-4A68-BBF9-E69AF3B7AC5B}" type="pres">
      <dgm:prSet presAssocID="{85099C4C-D030-4D1A-8D3B-F93519A72E99}" presName="sibTrans" presStyleCnt="0"/>
      <dgm:spPr/>
    </dgm:pt>
    <dgm:pt modelId="{E0C35C42-600E-46FF-A85A-FF392932CCB5}" type="pres">
      <dgm:prSet presAssocID="{B5ED5697-E936-42D0-8BBE-70A289D80F93}" presName="compNode" presStyleCnt="0"/>
      <dgm:spPr/>
    </dgm:pt>
    <dgm:pt modelId="{C5C62658-A437-45E6-B430-42E877F07885}" type="pres">
      <dgm:prSet presAssocID="{B5ED5697-E936-42D0-8BBE-70A289D80F93}" presName="bgRect" presStyleLbl="bgShp" presStyleIdx="1" presStyleCnt="4"/>
      <dgm:spPr/>
    </dgm:pt>
    <dgm:pt modelId="{9F3AFB11-2FDD-4652-ACFA-C7934B7F66E9}" type="pres">
      <dgm:prSet presAssocID="{B5ED5697-E936-42D0-8BBE-70A289D80F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02BA14E9-62C7-4944-8D67-13B0F3A71B50}" type="pres">
      <dgm:prSet presAssocID="{B5ED5697-E936-42D0-8BBE-70A289D80F93}" presName="spaceRect" presStyleCnt="0"/>
      <dgm:spPr/>
    </dgm:pt>
    <dgm:pt modelId="{49E8A61E-D4EF-4553-889D-2850780BA7DC}" type="pres">
      <dgm:prSet presAssocID="{B5ED5697-E936-42D0-8BBE-70A289D80F93}" presName="parTx" presStyleLbl="revTx" presStyleIdx="1" presStyleCnt="4">
        <dgm:presLayoutVars>
          <dgm:chMax val="0"/>
          <dgm:chPref val="0"/>
        </dgm:presLayoutVars>
      </dgm:prSet>
      <dgm:spPr/>
    </dgm:pt>
    <dgm:pt modelId="{24E0645B-FFCE-483F-A75C-2D6C73B80774}" type="pres">
      <dgm:prSet presAssocID="{2D99169B-5C73-41C5-935C-3386D550F679}" presName="sibTrans" presStyleCnt="0"/>
      <dgm:spPr/>
    </dgm:pt>
    <dgm:pt modelId="{7727AB44-BF4D-4D48-A231-6DF44B6176A5}" type="pres">
      <dgm:prSet presAssocID="{F5AACB8B-BBBC-437A-88BB-442746AE41FF}" presName="compNode" presStyleCnt="0"/>
      <dgm:spPr/>
    </dgm:pt>
    <dgm:pt modelId="{AEF8EA58-D0FD-4F26-90AE-DD7C34BEE789}" type="pres">
      <dgm:prSet presAssocID="{F5AACB8B-BBBC-437A-88BB-442746AE41FF}" presName="bgRect" presStyleLbl="bgShp" presStyleIdx="2" presStyleCnt="4"/>
      <dgm:spPr/>
    </dgm:pt>
    <dgm:pt modelId="{A2472D8A-1502-446E-980F-3CA3AC91A015}" type="pres">
      <dgm:prSet presAssocID="{F5AACB8B-BBBC-437A-88BB-442746AE41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B00835C5-003E-4AF9-9B1D-D1F06946F805}" type="pres">
      <dgm:prSet presAssocID="{F5AACB8B-BBBC-437A-88BB-442746AE41FF}" presName="spaceRect" presStyleCnt="0"/>
      <dgm:spPr/>
    </dgm:pt>
    <dgm:pt modelId="{BF64DCAE-17D9-4185-8C92-DA2E2C8B07E4}" type="pres">
      <dgm:prSet presAssocID="{F5AACB8B-BBBC-437A-88BB-442746AE41FF}" presName="parTx" presStyleLbl="revTx" presStyleIdx="2" presStyleCnt="4">
        <dgm:presLayoutVars>
          <dgm:chMax val="0"/>
          <dgm:chPref val="0"/>
        </dgm:presLayoutVars>
      </dgm:prSet>
      <dgm:spPr/>
    </dgm:pt>
    <dgm:pt modelId="{F7863933-2434-4540-9B80-D6BF292122C1}" type="pres">
      <dgm:prSet presAssocID="{3E110F2A-5B39-47C4-B3F8-F9F598E2C56D}" presName="sibTrans" presStyleCnt="0"/>
      <dgm:spPr/>
    </dgm:pt>
    <dgm:pt modelId="{C781A077-EBCA-4568-BA95-A1F72ACB7772}" type="pres">
      <dgm:prSet presAssocID="{A132AC09-82BF-4563-A214-57E1BDA4BCC3}" presName="compNode" presStyleCnt="0"/>
      <dgm:spPr/>
    </dgm:pt>
    <dgm:pt modelId="{84E6760D-663A-4BAD-8AD3-1647A2DE49C4}" type="pres">
      <dgm:prSet presAssocID="{A132AC09-82BF-4563-A214-57E1BDA4BCC3}" presName="bgRect" presStyleLbl="bgShp" presStyleIdx="3" presStyleCnt="4"/>
      <dgm:spPr/>
    </dgm:pt>
    <dgm:pt modelId="{05E5234E-E3BF-4E50-BBE2-25FB5ADA9984}" type="pres">
      <dgm:prSet presAssocID="{A132AC09-82BF-4563-A214-57E1BDA4BC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A1A268F-C2E7-409B-8CA9-0046734B7531}" type="pres">
      <dgm:prSet presAssocID="{A132AC09-82BF-4563-A214-57E1BDA4BCC3}" presName="spaceRect" presStyleCnt="0"/>
      <dgm:spPr/>
    </dgm:pt>
    <dgm:pt modelId="{9EDC1CE9-AE06-42E7-901A-03D3FFD1507D}" type="pres">
      <dgm:prSet presAssocID="{A132AC09-82BF-4563-A214-57E1BDA4BCC3}" presName="parTx" presStyleLbl="revTx" presStyleIdx="3" presStyleCnt="4">
        <dgm:presLayoutVars>
          <dgm:chMax val="0"/>
          <dgm:chPref val="0"/>
        </dgm:presLayoutVars>
      </dgm:prSet>
      <dgm:spPr/>
    </dgm:pt>
  </dgm:ptLst>
  <dgm:cxnLst>
    <dgm:cxn modelId="{1D6F7200-41E9-4F6C-BDF0-531161D0B44D}" srcId="{0023FF30-1059-476E-80B8-0803FDEC29CD}" destId="{F5AACB8B-BBBC-437A-88BB-442746AE41FF}" srcOrd="2" destOrd="0" parTransId="{E8944EF6-369F-411D-8283-AE3927E737D8}" sibTransId="{3E110F2A-5B39-47C4-B3F8-F9F598E2C56D}"/>
    <dgm:cxn modelId="{F41E931A-8B0D-4812-A0A4-8F7BDA63142D}" srcId="{0023FF30-1059-476E-80B8-0803FDEC29CD}" destId="{A132AC09-82BF-4563-A214-57E1BDA4BCC3}" srcOrd="3" destOrd="0" parTransId="{9747A4AF-5DB2-417C-9889-9E67C7D0CFD6}" sibTransId="{4C6796DA-8A51-41B5-B056-B5D3DF45493B}"/>
    <dgm:cxn modelId="{1C0E3322-DC57-9F4D-9D1C-7BCDCC54FF80}" type="presOf" srcId="{337B3B50-DA46-4F4B-84A4-C58E8BCB534D}" destId="{651A9433-0DDB-48FC-AE5E-14A83FF8C83C}" srcOrd="0" destOrd="0" presId="urn:microsoft.com/office/officeart/2018/2/layout/IconVerticalSolidList"/>
    <dgm:cxn modelId="{036B9728-4081-4217-8772-8224E4F7B141}" srcId="{0023FF30-1059-476E-80B8-0803FDEC29CD}" destId="{B5ED5697-E936-42D0-8BBE-70A289D80F93}" srcOrd="1" destOrd="0" parTransId="{ED2A1AC9-ACDA-4FD3-991E-90E2198B7BF3}" sibTransId="{2D99169B-5C73-41C5-935C-3386D550F679}"/>
    <dgm:cxn modelId="{3831DE3D-0B5B-4A26-8039-967E98C7F016}" srcId="{0023FF30-1059-476E-80B8-0803FDEC29CD}" destId="{337B3B50-DA46-4F4B-84A4-C58E8BCB534D}" srcOrd="0" destOrd="0" parTransId="{1B0304C8-92B0-4820-80BF-05F67F7D314B}" sibTransId="{85099C4C-D030-4D1A-8D3B-F93519A72E99}"/>
    <dgm:cxn modelId="{4B001A40-B9F9-B14B-81CE-3CD6C2888C2B}" type="presOf" srcId="{0023FF30-1059-476E-80B8-0803FDEC29CD}" destId="{866F14DB-D512-4774-A2E5-7E6E36157F00}" srcOrd="0" destOrd="0" presId="urn:microsoft.com/office/officeart/2018/2/layout/IconVerticalSolidList"/>
    <dgm:cxn modelId="{2FF58185-C946-7A46-8F2F-255EC539D69C}" type="presOf" srcId="{F5AACB8B-BBBC-437A-88BB-442746AE41FF}" destId="{BF64DCAE-17D9-4185-8C92-DA2E2C8B07E4}" srcOrd="0" destOrd="0" presId="urn:microsoft.com/office/officeart/2018/2/layout/IconVerticalSolidList"/>
    <dgm:cxn modelId="{CD2B4DA8-4066-A44A-8D58-4823AA0F5181}" type="presOf" srcId="{A132AC09-82BF-4563-A214-57E1BDA4BCC3}" destId="{9EDC1CE9-AE06-42E7-901A-03D3FFD1507D}" srcOrd="0" destOrd="0" presId="urn:microsoft.com/office/officeart/2018/2/layout/IconVerticalSolidList"/>
    <dgm:cxn modelId="{D54244FB-5CE9-7D4C-9711-64703DEF5B26}" type="presOf" srcId="{B5ED5697-E936-42D0-8BBE-70A289D80F93}" destId="{49E8A61E-D4EF-4553-889D-2850780BA7DC}" srcOrd="0" destOrd="0" presId="urn:microsoft.com/office/officeart/2018/2/layout/IconVerticalSolidList"/>
    <dgm:cxn modelId="{F352057B-615E-994B-98A5-250F758AB6B8}" type="presParOf" srcId="{866F14DB-D512-4774-A2E5-7E6E36157F00}" destId="{E0E8B282-5BBE-4F91-85B3-EE13EBA375CA}" srcOrd="0" destOrd="0" presId="urn:microsoft.com/office/officeart/2018/2/layout/IconVerticalSolidList"/>
    <dgm:cxn modelId="{C2999E92-52EE-C646-825D-81B7649A648E}" type="presParOf" srcId="{E0E8B282-5BBE-4F91-85B3-EE13EBA375CA}" destId="{ED01C865-EC01-455F-863A-EEE67C7B23EA}" srcOrd="0" destOrd="0" presId="urn:microsoft.com/office/officeart/2018/2/layout/IconVerticalSolidList"/>
    <dgm:cxn modelId="{712E601F-63F3-DA4D-B753-A11B163CE1BD}" type="presParOf" srcId="{E0E8B282-5BBE-4F91-85B3-EE13EBA375CA}" destId="{F23A79B4-F275-4577-BDB1-A4B35DB3F5B5}" srcOrd="1" destOrd="0" presId="urn:microsoft.com/office/officeart/2018/2/layout/IconVerticalSolidList"/>
    <dgm:cxn modelId="{F8C546D0-B9A7-B14D-B36C-FA1B59AF767B}" type="presParOf" srcId="{E0E8B282-5BBE-4F91-85B3-EE13EBA375CA}" destId="{EEBFF6C8-C2D1-4A7B-B503-67CD094D6FF9}" srcOrd="2" destOrd="0" presId="urn:microsoft.com/office/officeart/2018/2/layout/IconVerticalSolidList"/>
    <dgm:cxn modelId="{B461DC7C-FCF1-0C42-9479-3B678F6EE66A}" type="presParOf" srcId="{E0E8B282-5BBE-4F91-85B3-EE13EBA375CA}" destId="{651A9433-0DDB-48FC-AE5E-14A83FF8C83C}" srcOrd="3" destOrd="0" presId="urn:microsoft.com/office/officeart/2018/2/layout/IconVerticalSolidList"/>
    <dgm:cxn modelId="{5B9319E4-45C2-0F4F-9487-BDA04F8614D7}" type="presParOf" srcId="{866F14DB-D512-4774-A2E5-7E6E36157F00}" destId="{33ABC468-4DE9-4A68-BBF9-E69AF3B7AC5B}" srcOrd="1" destOrd="0" presId="urn:microsoft.com/office/officeart/2018/2/layout/IconVerticalSolidList"/>
    <dgm:cxn modelId="{6E8F7ADE-90ED-214E-B370-B3FB8B547446}" type="presParOf" srcId="{866F14DB-D512-4774-A2E5-7E6E36157F00}" destId="{E0C35C42-600E-46FF-A85A-FF392932CCB5}" srcOrd="2" destOrd="0" presId="urn:microsoft.com/office/officeart/2018/2/layout/IconVerticalSolidList"/>
    <dgm:cxn modelId="{EB3F7108-B2CA-8F41-ABF5-A6868785DCCE}" type="presParOf" srcId="{E0C35C42-600E-46FF-A85A-FF392932CCB5}" destId="{C5C62658-A437-45E6-B430-42E877F07885}" srcOrd="0" destOrd="0" presId="urn:microsoft.com/office/officeart/2018/2/layout/IconVerticalSolidList"/>
    <dgm:cxn modelId="{F69DA1C0-EC2E-0B4B-97DE-DA633B09317B}" type="presParOf" srcId="{E0C35C42-600E-46FF-A85A-FF392932CCB5}" destId="{9F3AFB11-2FDD-4652-ACFA-C7934B7F66E9}" srcOrd="1" destOrd="0" presId="urn:microsoft.com/office/officeart/2018/2/layout/IconVerticalSolidList"/>
    <dgm:cxn modelId="{281B2E15-574C-EB46-8449-9B1C255ED706}" type="presParOf" srcId="{E0C35C42-600E-46FF-A85A-FF392932CCB5}" destId="{02BA14E9-62C7-4944-8D67-13B0F3A71B50}" srcOrd="2" destOrd="0" presId="urn:microsoft.com/office/officeart/2018/2/layout/IconVerticalSolidList"/>
    <dgm:cxn modelId="{7D532296-79C0-F448-AE6D-112E10F564D3}" type="presParOf" srcId="{E0C35C42-600E-46FF-A85A-FF392932CCB5}" destId="{49E8A61E-D4EF-4553-889D-2850780BA7DC}" srcOrd="3" destOrd="0" presId="urn:microsoft.com/office/officeart/2018/2/layout/IconVerticalSolidList"/>
    <dgm:cxn modelId="{78C277B1-F40B-2746-85C5-D09A0528FCB7}" type="presParOf" srcId="{866F14DB-D512-4774-A2E5-7E6E36157F00}" destId="{24E0645B-FFCE-483F-A75C-2D6C73B80774}" srcOrd="3" destOrd="0" presId="urn:microsoft.com/office/officeart/2018/2/layout/IconVerticalSolidList"/>
    <dgm:cxn modelId="{D05EDFEB-0D76-544E-B8CB-0292ECB35445}" type="presParOf" srcId="{866F14DB-D512-4774-A2E5-7E6E36157F00}" destId="{7727AB44-BF4D-4D48-A231-6DF44B6176A5}" srcOrd="4" destOrd="0" presId="urn:microsoft.com/office/officeart/2018/2/layout/IconVerticalSolidList"/>
    <dgm:cxn modelId="{1D743290-1D1C-3045-B30D-C48C2ADD2045}" type="presParOf" srcId="{7727AB44-BF4D-4D48-A231-6DF44B6176A5}" destId="{AEF8EA58-D0FD-4F26-90AE-DD7C34BEE789}" srcOrd="0" destOrd="0" presId="urn:microsoft.com/office/officeart/2018/2/layout/IconVerticalSolidList"/>
    <dgm:cxn modelId="{1266F799-E1CE-C943-9365-5EBA6C8AF57F}" type="presParOf" srcId="{7727AB44-BF4D-4D48-A231-6DF44B6176A5}" destId="{A2472D8A-1502-446E-980F-3CA3AC91A015}" srcOrd="1" destOrd="0" presId="urn:microsoft.com/office/officeart/2018/2/layout/IconVerticalSolidList"/>
    <dgm:cxn modelId="{9CDBE754-D782-E742-8F06-447B737031D0}" type="presParOf" srcId="{7727AB44-BF4D-4D48-A231-6DF44B6176A5}" destId="{B00835C5-003E-4AF9-9B1D-D1F06946F805}" srcOrd="2" destOrd="0" presId="urn:microsoft.com/office/officeart/2018/2/layout/IconVerticalSolidList"/>
    <dgm:cxn modelId="{905F12DB-8F50-E249-B789-18ED1C82C536}" type="presParOf" srcId="{7727AB44-BF4D-4D48-A231-6DF44B6176A5}" destId="{BF64DCAE-17D9-4185-8C92-DA2E2C8B07E4}" srcOrd="3" destOrd="0" presId="urn:microsoft.com/office/officeart/2018/2/layout/IconVerticalSolidList"/>
    <dgm:cxn modelId="{A9187ECE-B56D-0741-B490-C5FC43C7A879}" type="presParOf" srcId="{866F14DB-D512-4774-A2E5-7E6E36157F00}" destId="{F7863933-2434-4540-9B80-D6BF292122C1}" srcOrd="5" destOrd="0" presId="urn:microsoft.com/office/officeart/2018/2/layout/IconVerticalSolidList"/>
    <dgm:cxn modelId="{9D14BA47-CA3E-0741-9D75-B8F78CEC18D8}" type="presParOf" srcId="{866F14DB-D512-4774-A2E5-7E6E36157F00}" destId="{C781A077-EBCA-4568-BA95-A1F72ACB7772}" srcOrd="6" destOrd="0" presId="urn:microsoft.com/office/officeart/2018/2/layout/IconVerticalSolidList"/>
    <dgm:cxn modelId="{671DAFCA-77E0-0A41-8528-24B0DC5C4CAF}" type="presParOf" srcId="{C781A077-EBCA-4568-BA95-A1F72ACB7772}" destId="{84E6760D-663A-4BAD-8AD3-1647A2DE49C4}" srcOrd="0" destOrd="0" presId="urn:microsoft.com/office/officeart/2018/2/layout/IconVerticalSolidList"/>
    <dgm:cxn modelId="{E8D91F94-9FDC-2544-B171-C1307F2693B5}" type="presParOf" srcId="{C781A077-EBCA-4568-BA95-A1F72ACB7772}" destId="{05E5234E-E3BF-4E50-BBE2-25FB5ADA9984}" srcOrd="1" destOrd="0" presId="urn:microsoft.com/office/officeart/2018/2/layout/IconVerticalSolidList"/>
    <dgm:cxn modelId="{34CF5456-6968-734F-9C7F-20D126B8B6A3}" type="presParOf" srcId="{C781A077-EBCA-4568-BA95-A1F72ACB7772}" destId="{DA1A268F-C2E7-409B-8CA9-0046734B7531}" srcOrd="2" destOrd="0" presId="urn:microsoft.com/office/officeart/2018/2/layout/IconVerticalSolidList"/>
    <dgm:cxn modelId="{C1AF4685-9288-C744-A719-129F0B344365}" type="presParOf" srcId="{C781A077-EBCA-4568-BA95-A1F72ACB7772}" destId="{9EDC1CE9-AE06-42E7-901A-03D3FFD150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AA8A88-C9E9-46D1-80C3-CC739D0C649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54104C-F37F-4ED2-AC27-4CC81063BA78}">
      <dgm:prSet/>
      <dgm:spPr/>
      <dgm:t>
        <a:bodyPr/>
        <a:lstStyle/>
        <a:p>
          <a:r>
            <a:rPr lang="en-US"/>
            <a:t>Bias: Data bias affecting outcomes.</a:t>
          </a:r>
        </a:p>
      </dgm:t>
    </dgm:pt>
    <dgm:pt modelId="{0765954B-7A4E-4C97-8E32-F0F999FA45A2}" type="parTrans" cxnId="{B88D1D8B-3082-4789-8AD6-AC528EF51B91}">
      <dgm:prSet/>
      <dgm:spPr/>
      <dgm:t>
        <a:bodyPr/>
        <a:lstStyle/>
        <a:p>
          <a:endParaRPr lang="en-US"/>
        </a:p>
      </dgm:t>
    </dgm:pt>
    <dgm:pt modelId="{27E55BC8-5748-410C-8EFF-A92D00313A5C}" type="sibTrans" cxnId="{B88D1D8B-3082-4789-8AD6-AC528EF51B91}">
      <dgm:prSet/>
      <dgm:spPr/>
      <dgm:t>
        <a:bodyPr/>
        <a:lstStyle/>
        <a:p>
          <a:endParaRPr lang="en-US"/>
        </a:p>
      </dgm:t>
    </dgm:pt>
    <dgm:pt modelId="{960BC7D0-DE11-4C7E-A423-34B5FBC19819}">
      <dgm:prSet/>
      <dgm:spPr/>
      <dgm:t>
        <a:bodyPr/>
        <a:lstStyle/>
        <a:p>
          <a:r>
            <a:rPr lang="en-US"/>
            <a:t>Example if you only train on English how can you Spanish?  </a:t>
          </a:r>
        </a:p>
      </dgm:t>
    </dgm:pt>
    <dgm:pt modelId="{4D044886-B4C1-461A-897F-4BA9963A0B9E}" type="parTrans" cxnId="{78F3F966-9315-43E1-9146-8A82DECA5451}">
      <dgm:prSet/>
      <dgm:spPr/>
      <dgm:t>
        <a:bodyPr/>
        <a:lstStyle/>
        <a:p>
          <a:endParaRPr lang="en-US"/>
        </a:p>
      </dgm:t>
    </dgm:pt>
    <dgm:pt modelId="{F37BEBE1-60FC-4997-81BC-909DA7AE6319}" type="sibTrans" cxnId="{78F3F966-9315-43E1-9146-8A82DECA5451}">
      <dgm:prSet/>
      <dgm:spPr/>
      <dgm:t>
        <a:bodyPr/>
        <a:lstStyle/>
        <a:p>
          <a:endParaRPr lang="en-US"/>
        </a:p>
      </dgm:t>
    </dgm:pt>
    <dgm:pt modelId="{EC70206D-3700-417B-B840-7E4E5C6584C8}">
      <dgm:prSet/>
      <dgm:spPr/>
      <dgm:t>
        <a:bodyPr/>
        <a:lstStyle/>
        <a:p>
          <a:r>
            <a:rPr lang="en-US"/>
            <a:t>Privacy: Data handling and security.</a:t>
          </a:r>
        </a:p>
      </dgm:t>
    </dgm:pt>
    <dgm:pt modelId="{1F6D313E-1376-4C75-944B-CE141EEB27ED}" type="parTrans" cxnId="{0258A37C-5656-4499-B5DD-6DC597E291EB}">
      <dgm:prSet/>
      <dgm:spPr/>
      <dgm:t>
        <a:bodyPr/>
        <a:lstStyle/>
        <a:p>
          <a:endParaRPr lang="en-US"/>
        </a:p>
      </dgm:t>
    </dgm:pt>
    <dgm:pt modelId="{722739D2-BC35-40FE-9279-C94012364A3E}" type="sibTrans" cxnId="{0258A37C-5656-4499-B5DD-6DC597E291EB}">
      <dgm:prSet/>
      <dgm:spPr/>
      <dgm:t>
        <a:bodyPr/>
        <a:lstStyle/>
        <a:p>
          <a:endParaRPr lang="en-US"/>
        </a:p>
      </dgm:t>
    </dgm:pt>
    <dgm:pt modelId="{A2CE1AAD-BE3E-4BEE-B4E3-BD421722D6BB}">
      <dgm:prSet/>
      <dgm:spPr/>
      <dgm:t>
        <a:bodyPr/>
        <a:lstStyle/>
        <a:p>
          <a:r>
            <a:rPr lang="en-US"/>
            <a:t>How is data handled behind the scenes </a:t>
          </a:r>
        </a:p>
      </dgm:t>
    </dgm:pt>
    <dgm:pt modelId="{8EE25A38-29DE-4622-838C-17473E587B0F}" type="parTrans" cxnId="{975FDC64-2F05-4E47-8F6C-BAFC1073C71D}">
      <dgm:prSet/>
      <dgm:spPr/>
      <dgm:t>
        <a:bodyPr/>
        <a:lstStyle/>
        <a:p>
          <a:endParaRPr lang="en-US"/>
        </a:p>
      </dgm:t>
    </dgm:pt>
    <dgm:pt modelId="{8BD72914-27CC-49ED-BCBF-9CC7499CC24C}" type="sibTrans" cxnId="{975FDC64-2F05-4E47-8F6C-BAFC1073C71D}">
      <dgm:prSet/>
      <dgm:spPr/>
      <dgm:t>
        <a:bodyPr/>
        <a:lstStyle/>
        <a:p>
          <a:endParaRPr lang="en-US"/>
        </a:p>
      </dgm:t>
    </dgm:pt>
    <dgm:pt modelId="{FEF4A690-4732-481B-9A3D-512D2976F067}">
      <dgm:prSet/>
      <dgm:spPr/>
      <dgm:t>
        <a:bodyPr/>
        <a:lstStyle/>
        <a:p>
          <a:r>
            <a:rPr lang="en-US"/>
            <a:t>How to avoid poisoning</a:t>
          </a:r>
        </a:p>
      </dgm:t>
    </dgm:pt>
    <dgm:pt modelId="{9D7EF9CD-9C1B-4CC9-82F0-44E833A4403F}" type="parTrans" cxnId="{59D2CE4E-08FA-4482-90A5-BB864ECF8E84}">
      <dgm:prSet/>
      <dgm:spPr/>
      <dgm:t>
        <a:bodyPr/>
        <a:lstStyle/>
        <a:p>
          <a:endParaRPr lang="en-US"/>
        </a:p>
      </dgm:t>
    </dgm:pt>
    <dgm:pt modelId="{4DCDD509-C765-49BF-9029-788641FDAB2A}" type="sibTrans" cxnId="{59D2CE4E-08FA-4482-90A5-BB864ECF8E84}">
      <dgm:prSet/>
      <dgm:spPr/>
      <dgm:t>
        <a:bodyPr/>
        <a:lstStyle/>
        <a:p>
          <a:endParaRPr lang="en-US"/>
        </a:p>
      </dgm:t>
    </dgm:pt>
    <dgm:pt modelId="{B69708AC-5170-4F90-AC72-6535D3A3ADDA}">
      <dgm:prSet/>
      <dgm:spPr/>
      <dgm:t>
        <a:bodyPr/>
        <a:lstStyle/>
        <a:p>
          <a:r>
            <a:rPr lang="en-US"/>
            <a:t>Job Displacement: Societal shifts due to automation.</a:t>
          </a:r>
        </a:p>
      </dgm:t>
    </dgm:pt>
    <dgm:pt modelId="{7EC0362C-73C8-4FEC-AB46-E12E3AF7B5DD}" type="parTrans" cxnId="{D75D0669-CC17-4F69-B442-3F1C065533D8}">
      <dgm:prSet/>
      <dgm:spPr/>
      <dgm:t>
        <a:bodyPr/>
        <a:lstStyle/>
        <a:p>
          <a:endParaRPr lang="en-US"/>
        </a:p>
      </dgm:t>
    </dgm:pt>
    <dgm:pt modelId="{6DC909F4-4AE8-4DBB-9D26-09874DF24508}" type="sibTrans" cxnId="{D75D0669-CC17-4F69-B442-3F1C065533D8}">
      <dgm:prSet/>
      <dgm:spPr/>
      <dgm:t>
        <a:bodyPr/>
        <a:lstStyle/>
        <a:p>
          <a:endParaRPr lang="en-US"/>
        </a:p>
      </dgm:t>
    </dgm:pt>
    <dgm:pt modelId="{298646B3-8F4E-4CF7-AA70-7BD52BF0FC07}">
      <dgm:prSet/>
      <dgm:spPr/>
      <dgm:t>
        <a:bodyPr/>
        <a:lstStyle/>
        <a:p>
          <a:r>
            <a:rPr lang="en-US"/>
            <a:t>How to retool workforce? </a:t>
          </a:r>
        </a:p>
      </dgm:t>
    </dgm:pt>
    <dgm:pt modelId="{3156D364-49CF-4BB5-9A1F-A1018DB734E9}" type="parTrans" cxnId="{8EBB84FD-E49A-4AB2-A729-FD6A253D8DC7}">
      <dgm:prSet/>
      <dgm:spPr/>
      <dgm:t>
        <a:bodyPr/>
        <a:lstStyle/>
        <a:p>
          <a:endParaRPr lang="en-US"/>
        </a:p>
      </dgm:t>
    </dgm:pt>
    <dgm:pt modelId="{544E900C-0919-4BE9-8AAB-9CA10F572241}" type="sibTrans" cxnId="{8EBB84FD-E49A-4AB2-A729-FD6A253D8DC7}">
      <dgm:prSet/>
      <dgm:spPr/>
      <dgm:t>
        <a:bodyPr/>
        <a:lstStyle/>
        <a:p>
          <a:endParaRPr lang="en-US"/>
        </a:p>
      </dgm:t>
    </dgm:pt>
    <dgm:pt modelId="{D4245E80-8C75-4822-820E-F78BBCE4B86A}">
      <dgm:prSet/>
      <dgm:spPr/>
      <dgm:t>
        <a:bodyPr/>
        <a:lstStyle/>
        <a:p>
          <a:r>
            <a:rPr lang="en-US"/>
            <a:t>Safety: Risks with autonomous AI.</a:t>
          </a:r>
        </a:p>
      </dgm:t>
    </dgm:pt>
    <dgm:pt modelId="{A9F16E3C-01F7-49E0-9AED-CB0C79492754}" type="parTrans" cxnId="{0AC4D869-9063-42F0-8247-3AA833547362}">
      <dgm:prSet/>
      <dgm:spPr/>
      <dgm:t>
        <a:bodyPr/>
        <a:lstStyle/>
        <a:p>
          <a:endParaRPr lang="en-US"/>
        </a:p>
      </dgm:t>
    </dgm:pt>
    <dgm:pt modelId="{9D7461EB-ECD0-4AD2-A656-4A2954DC8826}" type="sibTrans" cxnId="{0AC4D869-9063-42F0-8247-3AA833547362}">
      <dgm:prSet/>
      <dgm:spPr/>
      <dgm:t>
        <a:bodyPr/>
        <a:lstStyle/>
        <a:p>
          <a:endParaRPr lang="en-US"/>
        </a:p>
      </dgm:t>
    </dgm:pt>
    <dgm:pt modelId="{B5251BD8-62A9-4AAD-8687-0677C2E63C9F}">
      <dgm:prSet/>
      <dgm:spPr/>
      <dgm:t>
        <a:bodyPr/>
        <a:lstStyle/>
        <a:p>
          <a:r>
            <a:rPr lang="en-US"/>
            <a:t>Why did the AI make this decision, generate this, etc.</a:t>
          </a:r>
        </a:p>
      </dgm:t>
    </dgm:pt>
    <dgm:pt modelId="{ABEECB8C-1875-4394-8331-62D77FD46C03}" type="parTrans" cxnId="{F90090F8-CF49-4ABE-A89A-71ECF6D115D6}">
      <dgm:prSet/>
      <dgm:spPr/>
      <dgm:t>
        <a:bodyPr/>
        <a:lstStyle/>
        <a:p>
          <a:endParaRPr lang="en-US"/>
        </a:p>
      </dgm:t>
    </dgm:pt>
    <dgm:pt modelId="{06F36508-D5EF-4B33-B740-2D6AF47C62CE}" type="sibTrans" cxnId="{F90090F8-CF49-4ABE-A89A-71ECF6D115D6}">
      <dgm:prSet/>
      <dgm:spPr/>
      <dgm:t>
        <a:bodyPr/>
        <a:lstStyle/>
        <a:p>
          <a:endParaRPr lang="en-US"/>
        </a:p>
      </dgm:t>
    </dgm:pt>
    <dgm:pt modelId="{6E55E1FD-DCDC-4830-B37F-A6963EBEED87}" type="pres">
      <dgm:prSet presAssocID="{84AA8A88-C9E9-46D1-80C3-CC739D0C6496}" presName="root" presStyleCnt="0">
        <dgm:presLayoutVars>
          <dgm:dir/>
          <dgm:resizeHandles val="exact"/>
        </dgm:presLayoutVars>
      </dgm:prSet>
      <dgm:spPr/>
    </dgm:pt>
    <dgm:pt modelId="{B1FA54D2-6C3E-4674-8F9A-BA78827A7DCA}" type="pres">
      <dgm:prSet presAssocID="{6154104C-F37F-4ED2-AC27-4CC81063BA78}" presName="compNode" presStyleCnt="0"/>
      <dgm:spPr/>
    </dgm:pt>
    <dgm:pt modelId="{D07CED5E-6CE2-4911-90EF-2443B4077361}" type="pres">
      <dgm:prSet presAssocID="{6154104C-F37F-4ED2-AC27-4CC81063BA78}" presName="bgRect" presStyleLbl="bgShp" presStyleIdx="0" presStyleCnt="4"/>
      <dgm:spPr/>
    </dgm:pt>
    <dgm:pt modelId="{63CC3255-0303-482C-9560-017AD4C2826D}" type="pres">
      <dgm:prSet presAssocID="{6154104C-F37F-4ED2-AC27-4CC81063BA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62370C57-E258-47AC-90B7-3005305A1498}" type="pres">
      <dgm:prSet presAssocID="{6154104C-F37F-4ED2-AC27-4CC81063BA78}" presName="spaceRect" presStyleCnt="0"/>
      <dgm:spPr/>
    </dgm:pt>
    <dgm:pt modelId="{D2A42E85-C440-4BF2-BC12-453612C5B5A8}" type="pres">
      <dgm:prSet presAssocID="{6154104C-F37F-4ED2-AC27-4CC81063BA78}" presName="parTx" presStyleLbl="revTx" presStyleIdx="0" presStyleCnt="8">
        <dgm:presLayoutVars>
          <dgm:chMax val="0"/>
          <dgm:chPref val="0"/>
        </dgm:presLayoutVars>
      </dgm:prSet>
      <dgm:spPr/>
    </dgm:pt>
    <dgm:pt modelId="{D60139F3-CE22-4D3E-BEE8-895F8AF7C079}" type="pres">
      <dgm:prSet presAssocID="{6154104C-F37F-4ED2-AC27-4CC81063BA78}" presName="desTx" presStyleLbl="revTx" presStyleIdx="1" presStyleCnt="8">
        <dgm:presLayoutVars/>
      </dgm:prSet>
      <dgm:spPr/>
    </dgm:pt>
    <dgm:pt modelId="{950A3E8F-9B9C-488F-A43A-4B1E1FBDF846}" type="pres">
      <dgm:prSet presAssocID="{27E55BC8-5748-410C-8EFF-A92D00313A5C}" presName="sibTrans" presStyleCnt="0"/>
      <dgm:spPr/>
    </dgm:pt>
    <dgm:pt modelId="{E353B451-6720-4112-B6D3-02BC83A77957}" type="pres">
      <dgm:prSet presAssocID="{EC70206D-3700-417B-B840-7E4E5C6584C8}" presName="compNode" presStyleCnt="0"/>
      <dgm:spPr/>
    </dgm:pt>
    <dgm:pt modelId="{849205F1-7A26-47AC-BF77-4A45F1AF2EBD}" type="pres">
      <dgm:prSet presAssocID="{EC70206D-3700-417B-B840-7E4E5C6584C8}" presName="bgRect" presStyleLbl="bgShp" presStyleIdx="1" presStyleCnt="4"/>
      <dgm:spPr/>
    </dgm:pt>
    <dgm:pt modelId="{33CA7199-9980-4DB3-BB7E-C3229062B8D8}" type="pres">
      <dgm:prSet presAssocID="{EC70206D-3700-417B-B840-7E4E5C6584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4B4FB0A-271B-4123-BE87-56EA89BDF24C}" type="pres">
      <dgm:prSet presAssocID="{EC70206D-3700-417B-B840-7E4E5C6584C8}" presName="spaceRect" presStyleCnt="0"/>
      <dgm:spPr/>
    </dgm:pt>
    <dgm:pt modelId="{2D806D40-DFF1-4313-B173-B49A7678A483}" type="pres">
      <dgm:prSet presAssocID="{EC70206D-3700-417B-B840-7E4E5C6584C8}" presName="parTx" presStyleLbl="revTx" presStyleIdx="2" presStyleCnt="8">
        <dgm:presLayoutVars>
          <dgm:chMax val="0"/>
          <dgm:chPref val="0"/>
        </dgm:presLayoutVars>
      </dgm:prSet>
      <dgm:spPr/>
    </dgm:pt>
    <dgm:pt modelId="{3D27D59D-9A68-405D-A3D5-A779D5251517}" type="pres">
      <dgm:prSet presAssocID="{EC70206D-3700-417B-B840-7E4E5C6584C8}" presName="desTx" presStyleLbl="revTx" presStyleIdx="3" presStyleCnt="8">
        <dgm:presLayoutVars/>
      </dgm:prSet>
      <dgm:spPr/>
    </dgm:pt>
    <dgm:pt modelId="{489D905E-ED4B-4806-BA57-D86A1DCE673A}" type="pres">
      <dgm:prSet presAssocID="{722739D2-BC35-40FE-9279-C94012364A3E}" presName="sibTrans" presStyleCnt="0"/>
      <dgm:spPr/>
    </dgm:pt>
    <dgm:pt modelId="{1488B984-1088-4C89-9962-AFB194E3708D}" type="pres">
      <dgm:prSet presAssocID="{B69708AC-5170-4F90-AC72-6535D3A3ADDA}" presName="compNode" presStyleCnt="0"/>
      <dgm:spPr/>
    </dgm:pt>
    <dgm:pt modelId="{A67412EB-B226-4519-A40F-9C08557D8A68}" type="pres">
      <dgm:prSet presAssocID="{B69708AC-5170-4F90-AC72-6535D3A3ADDA}" presName="bgRect" presStyleLbl="bgShp" presStyleIdx="2" presStyleCnt="4"/>
      <dgm:spPr/>
    </dgm:pt>
    <dgm:pt modelId="{C3A41FAE-81A7-4955-AF00-A80B9BFD4766}" type="pres">
      <dgm:prSet presAssocID="{B69708AC-5170-4F90-AC72-6535D3A3ADD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9604E64A-5C08-4488-8B6E-9043E9FC27AC}" type="pres">
      <dgm:prSet presAssocID="{B69708AC-5170-4F90-AC72-6535D3A3ADDA}" presName="spaceRect" presStyleCnt="0"/>
      <dgm:spPr/>
    </dgm:pt>
    <dgm:pt modelId="{11A028C6-AAF3-4AB6-9179-382B87AFBFBB}" type="pres">
      <dgm:prSet presAssocID="{B69708AC-5170-4F90-AC72-6535D3A3ADDA}" presName="parTx" presStyleLbl="revTx" presStyleIdx="4" presStyleCnt="8">
        <dgm:presLayoutVars>
          <dgm:chMax val="0"/>
          <dgm:chPref val="0"/>
        </dgm:presLayoutVars>
      </dgm:prSet>
      <dgm:spPr/>
    </dgm:pt>
    <dgm:pt modelId="{35CB9B66-4D6B-422D-89A5-AF69B380C61A}" type="pres">
      <dgm:prSet presAssocID="{B69708AC-5170-4F90-AC72-6535D3A3ADDA}" presName="desTx" presStyleLbl="revTx" presStyleIdx="5" presStyleCnt="8">
        <dgm:presLayoutVars/>
      </dgm:prSet>
      <dgm:spPr/>
    </dgm:pt>
    <dgm:pt modelId="{B6633FA8-F54E-4C30-A9DF-B19C2E842AB9}" type="pres">
      <dgm:prSet presAssocID="{6DC909F4-4AE8-4DBB-9D26-09874DF24508}" presName="sibTrans" presStyleCnt="0"/>
      <dgm:spPr/>
    </dgm:pt>
    <dgm:pt modelId="{1F99B599-484F-4279-9543-BEAE029DD06D}" type="pres">
      <dgm:prSet presAssocID="{D4245E80-8C75-4822-820E-F78BBCE4B86A}" presName="compNode" presStyleCnt="0"/>
      <dgm:spPr/>
    </dgm:pt>
    <dgm:pt modelId="{A0296023-E084-47B6-BAFA-0898039A275F}" type="pres">
      <dgm:prSet presAssocID="{D4245E80-8C75-4822-820E-F78BBCE4B86A}" presName="bgRect" presStyleLbl="bgShp" presStyleIdx="3" presStyleCnt="4"/>
      <dgm:spPr/>
    </dgm:pt>
    <dgm:pt modelId="{C0B09D31-018B-4575-8F22-1E2752259D01}" type="pres">
      <dgm:prSet presAssocID="{D4245E80-8C75-4822-820E-F78BBCE4B8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D8DDA41-24A5-4E5F-BCA6-D38E1F2AC478}" type="pres">
      <dgm:prSet presAssocID="{D4245E80-8C75-4822-820E-F78BBCE4B86A}" presName="spaceRect" presStyleCnt="0"/>
      <dgm:spPr/>
    </dgm:pt>
    <dgm:pt modelId="{DA26D938-AEC7-4611-A9A1-8FA52AD80CD1}" type="pres">
      <dgm:prSet presAssocID="{D4245E80-8C75-4822-820E-F78BBCE4B86A}" presName="parTx" presStyleLbl="revTx" presStyleIdx="6" presStyleCnt="8">
        <dgm:presLayoutVars>
          <dgm:chMax val="0"/>
          <dgm:chPref val="0"/>
        </dgm:presLayoutVars>
      </dgm:prSet>
      <dgm:spPr/>
    </dgm:pt>
    <dgm:pt modelId="{BE377177-64BD-42B3-844F-2B6BC77B590E}" type="pres">
      <dgm:prSet presAssocID="{D4245E80-8C75-4822-820E-F78BBCE4B86A}" presName="desTx" presStyleLbl="revTx" presStyleIdx="7" presStyleCnt="8">
        <dgm:presLayoutVars/>
      </dgm:prSet>
      <dgm:spPr/>
    </dgm:pt>
  </dgm:ptLst>
  <dgm:cxnLst>
    <dgm:cxn modelId="{1CE03801-8426-40D3-90E6-AB88E29DFA27}" type="presOf" srcId="{D4245E80-8C75-4822-820E-F78BBCE4B86A}" destId="{DA26D938-AEC7-4611-A9A1-8FA52AD80CD1}" srcOrd="0" destOrd="0" presId="urn:microsoft.com/office/officeart/2018/2/layout/IconVerticalSolidList"/>
    <dgm:cxn modelId="{6534F003-BF87-41DB-804D-2E1357B7DE81}" type="presOf" srcId="{84AA8A88-C9E9-46D1-80C3-CC739D0C6496}" destId="{6E55E1FD-DCDC-4830-B37F-A6963EBEED87}" srcOrd="0" destOrd="0" presId="urn:microsoft.com/office/officeart/2018/2/layout/IconVerticalSolidList"/>
    <dgm:cxn modelId="{7B32ED06-9CB9-4793-A9BA-4D321A22650B}" type="presOf" srcId="{6154104C-F37F-4ED2-AC27-4CC81063BA78}" destId="{D2A42E85-C440-4BF2-BC12-453612C5B5A8}" srcOrd="0" destOrd="0" presId="urn:microsoft.com/office/officeart/2018/2/layout/IconVerticalSolidList"/>
    <dgm:cxn modelId="{D4A25408-4C34-46FE-A6AB-5542B2B4481B}" type="presOf" srcId="{B5251BD8-62A9-4AAD-8687-0677C2E63C9F}" destId="{BE377177-64BD-42B3-844F-2B6BC77B590E}" srcOrd="0" destOrd="0" presId="urn:microsoft.com/office/officeart/2018/2/layout/IconVerticalSolidList"/>
    <dgm:cxn modelId="{F9C51B4D-8A5F-4792-9678-296543B030DD}" type="presOf" srcId="{FEF4A690-4732-481B-9A3D-512D2976F067}" destId="{3D27D59D-9A68-405D-A3D5-A779D5251517}" srcOrd="0" destOrd="1" presId="urn:microsoft.com/office/officeart/2018/2/layout/IconVerticalSolidList"/>
    <dgm:cxn modelId="{59D2CE4E-08FA-4482-90A5-BB864ECF8E84}" srcId="{EC70206D-3700-417B-B840-7E4E5C6584C8}" destId="{FEF4A690-4732-481B-9A3D-512D2976F067}" srcOrd="1" destOrd="0" parTransId="{9D7EF9CD-9C1B-4CC9-82F0-44E833A4403F}" sibTransId="{4DCDD509-C765-49BF-9029-788641FDAB2A}"/>
    <dgm:cxn modelId="{975FDC64-2F05-4E47-8F6C-BAFC1073C71D}" srcId="{EC70206D-3700-417B-B840-7E4E5C6584C8}" destId="{A2CE1AAD-BE3E-4BEE-B4E3-BD421722D6BB}" srcOrd="0" destOrd="0" parTransId="{8EE25A38-29DE-4622-838C-17473E587B0F}" sibTransId="{8BD72914-27CC-49ED-BCBF-9CC7499CC24C}"/>
    <dgm:cxn modelId="{78F3F966-9315-43E1-9146-8A82DECA5451}" srcId="{6154104C-F37F-4ED2-AC27-4CC81063BA78}" destId="{960BC7D0-DE11-4C7E-A423-34B5FBC19819}" srcOrd="0" destOrd="0" parTransId="{4D044886-B4C1-461A-897F-4BA9963A0B9E}" sibTransId="{F37BEBE1-60FC-4997-81BC-909DA7AE6319}"/>
    <dgm:cxn modelId="{D75D0669-CC17-4F69-B442-3F1C065533D8}" srcId="{84AA8A88-C9E9-46D1-80C3-CC739D0C6496}" destId="{B69708AC-5170-4F90-AC72-6535D3A3ADDA}" srcOrd="2" destOrd="0" parTransId="{7EC0362C-73C8-4FEC-AB46-E12E3AF7B5DD}" sibTransId="{6DC909F4-4AE8-4DBB-9D26-09874DF24508}"/>
    <dgm:cxn modelId="{0AC4D869-9063-42F0-8247-3AA833547362}" srcId="{84AA8A88-C9E9-46D1-80C3-CC739D0C6496}" destId="{D4245E80-8C75-4822-820E-F78BBCE4B86A}" srcOrd="3" destOrd="0" parTransId="{A9F16E3C-01F7-49E0-9AED-CB0C79492754}" sibTransId="{9D7461EB-ECD0-4AD2-A656-4A2954DC8826}"/>
    <dgm:cxn modelId="{8250D66E-6AD2-43D8-A5CC-BE2C3EC12AF8}" type="presOf" srcId="{A2CE1AAD-BE3E-4BEE-B4E3-BD421722D6BB}" destId="{3D27D59D-9A68-405D-A3D5-A779D5251517}" srcOrd="0" destOrd="0" presId="urn:microsoft.com/office/officeart/2018/2/layout/IconVerticalSolidList"/>
    <dgm:cxn modelId="{0258A37C-5656-4499-B5DD-6DC597E291EB}" srcId="{84AA8A88-C9E9-46D1-80C3-CC739D0C6496}" destId="{EC70206D-3700-417B-B840-7E4E5C6584C8}" srcOrd="1" destOrd="0" parTransId="{1F6D313E-1376-4C75-944B-CE141EEB27ED}" sibTransId="{722739D2-BC35-40FE-9279-C94012364A3E}"/>
    <dgm:cxn modelId="{B88D1D8B-3082-4789-8AD6-AC528EF51B91}" srcId="{84AA8A88-C9E9-46D1-80C3-CC739D0C6496}" destId="{6154104C-F37F-4ED2-AC27-4CC81063BA78}" srcOrd="0" destOrd="0" parTransId="{0765954B-7A4E-4C97-8E32-F0F999FA45A2}" sibTransId="{27E55BC8-5748-410C-8EFF-A92D00313A5C}"/>
    <dgm:cxn modelId="{A0F6079A-03B3-4747-96C3-A4377AC85333}" type="presOf" srcId="{B69708AC-5170-4F90-AC72-6535D3A3ADDA}" destId="{11A028C6-AAF3-4AB6-9179-382B87AFBFBB}" srcOrd="0" destOrd="0" presId="urn:microsoft.com/office/officeart/2018/2/layout/IconVerticalSolidList"/>
    <dgm:cxn modelId="{66B48DAA-509A-4BE3-A950-449AB2DDF2FA}" type="presOf" srcId="{EC70206D-3700-417B-B840-7E4E5C6584C8}" destId="{2D806D40-DFF1-4313-B173-B49A7678A483}" srcOrd="0" destOrd="0" presId="urn:microsoft.com/office/officeart/2018/2/layout/IconVerticalSolidList"/>
    <dgm:cxn modelId="{6730CDB7-44D2-4F5D-AC1F-63342E371855}" type="presOf" srcId="{298646B3-8F4E-4CF7-AA70-7BD52BF0FC07}" destId="{35CB9B66-4D6B-422D-89A5-AF69B380C61A}" srcOrd="0" destOrd="0" presId="urn:microsoft.com/office/officeart/2018/2/layout/IconVerticalSolidList"/>
    <dgm:cxn modelId="{0BBBA0C4-183D-4DEB-8237-6F3C5E5CF9E5}" type="presOf" srcId="{960BC7D0-DE11-4C7E-A423-34B5FBC19819}" destId="{D60139F3-CE22-4D3E-BEE8-895F8AF7C079}" srcOrd="0" destOrd="0" presId="urn:microsoft.com/office/officeart/2018/2/layout/IconVerticalSolidList"/>
    <dgm:cxn modelId="{F90090F8-CF49-4ABE-A89A-71ECF6D115D6}" srcId="{D4245E80-8C75-4822-820E-F78BBCE4B86A}" destId="{B5251BD8-62A9-4AAD-8687-0677C2E63C9F}" srcOrd="0" destOrd="0" parTransId="{ABEECB8C-1875-4394-8331-62D77FD46C03}" sibTransId="{06F36508-D5EF-4B33-B740-2D6AF47C62CE}"/>
    <dgm:cxn modelId="{8EBB84FD-E49A-4AB2-A729-FD6A253D8DC7}" srcId="{B69708AC-5170-4F90-AC72-6535D3A3ADDA}" destId="{298646B3-8F4E-4CF7-AA70-7BD52BF0FC07}" srcOrd="0" destOrd="0" parTransId="{3156D364-49CF-4BB5-9A1F-A1018DB734E9}" sibTransId="{544E900C-0919-4BE9-8AAB-9CA10F572241}"/>
    <dgm:cxn modelId="{9C22D533-CF94-4D2F-933A-2C05BB06F96D}" type="presParOf" srcId="{6E55E1FD-DCDC-4830-B37F-A6963EBEED87}" destId="{B1FA54D2-6C3E-4674-8F9A-BA78827A7DCA}" srcOrd="0" destOrd="0" presId="urn:microsoft.com/office/officeart/2018/2/layout/IconVerticalSolidList"/>
    <dgm:cxn modelId="{8AF42201-6447-4478-8E43-60B4A033A8A7}" type="presParOf" srcId="{B1FA54D2-6C3E-4674-8F9A-BA78827A7DCA}" destId="{D07CED5E-6CE2-4911-90EF-2443B4077361}" srcOrd="0" destOrd="0" presId="urn:microsoft.com/office/officeart/2018/2/layout/IconVerticalSolidList"/>
    <dgm:cxn modelId="{F537B091-AAFF-43E2-ADBF-D174BDFB046F}" type="presParOf" srcId="{B1FA54D2-6C3E-4674-8F9A-BA78827A7DCA}" destId="{63CC3255-0303-482C-9560-017AD4C2826D}" srcOrd="1" destOrd="0" presId="urn:microsoft.com/office/officeart/2018/2/layout/IconVerticalSolidList"/>
    <dgm:cxn modelId="{7F316A52-FA14-4BEC-A0B2-A88544FF2175}" type="presParOf" srcId="{B1FA54D2-6C3E-4674-8F9A-BA78827A7DCA}" destId="{62370C57-E258-47AC-90B7-3005305A1498}" srcOrd="2" destOrd="0" presId="urn:microsoft.com/office/officeart/2018/2/layout/IconVerticalSolidList"/>
    <dgm:cxn modelId="{D69D2C8F-15C3-4152-B03F-F484A75D7767}" type="presParOf" srcId="{B1FA54D2-6C3E-4674-8F9A-BA78827A7DCA}" destId="{D2A42E85-C440-4BF2-BC12-453612C5B5A8}" srcOrd="3" destOrd="0" presId="urn:microsoft.com/office/officeart/2018/2/layout/IconVerticalSolidList"/>
    <dgm:cxn modelId="{904B1116-B1B2-44D0-9EDC-6FE7496F763A}" type="presParOf" srcId="{B1FA54D2-6C3E-4674-8F9A-BA78827A7DCA}" destId="{D60139F3-CE22-4D3E-BEE8-895F8AF7C079}" srcOrd="4" destOrd="0" presId="urn:microsoft.com/office/officeart/2018/2/layout/IconVerticalSolidList"/>
    <dgm:cxn modelId="{CFE56C3B-D849-425C-864A-22DE68D99D47}" type="presParOf" srcId="{6E55E1FD-DCDC-4830-B37F-A6963EBEED87}" destId="{950A3E8F-9B9C-488F-A43A-4B1E1FBDF846}" srcOrd="1" destOrd="0" presId="urn:microsoft.com/office/officeart/2018/2/layout/IconVerticalSolidList"/>
    <dgm:cxn modelId="{EFBA71D8-483C-4B29-8BCF-3E7A37043F20}" type="presParOf" srcId="{6E55E1FD-DCDC-4830-B37F-A6963EBEED87}" destId="{E353B451-6720-4112-B6D3-02BC83A77957}" srcOrd="2" destOrd="0" presId="urn:microsoft.com/office/officeart/2018/2/layout/IconVerticalSolidList"/>
    <dgm:cxn modelId="{91E0C749-E6DB-4C5F-8DDF-C31DD64724F9}" type="presParOf" srcId="{E353B451-6720-4112-B6D3-02BC83A77957}" destId="{849205F1-7A26-47AC-BF77-4A45F1AF2EBD}" srcOrd="0" destOrd="0" presId="urn:microsoft.com/office/officeart/2018/2/layout/IconVerticalSolidList"/>
    <dgm:cxn modelId="{377BF129-8D6A-4D38-8D4E-592A2C3A8229}" type="presParOf" srcId="{E353B451-6720-4112-B6D3-02BC83A77957}" destId="{33CA7199-9980-4DB3-BB7E-C3229062B8D8}" srcOrd="1" destOrd="0" presId="urn:microsoft.com/office/officeart/2018/2/layout/IconVerticalSolidList"/>
    <dgm:cxn modelId="{01C0B92E-31A3-44C2-B989-171FD63DEC04}" type="presParOf" srcId="{E353B451-6720-4112-B6D3-02BC83A77957}" destId="{54B4FB0A-271B-4123-BE87-56EA89BDF24C}" srcOrd="2" destOrd="0" presId="urn:microsoft.com/office/officeart/2018/2/layout/IconVerticalSolidList"/>
    <dgm:cxn modelId="{82DADCD6-BB0B-44C1-844A-23B139D53FAE}" type="presParOf" srcId="{E353B451-6720-4112-B6D3-02BC83A77957}" destId="{2D806D40-DFF1-4313-B173-B49A7678A483}" srcOrd="3" destOrd="0" presId="urn:microsoft.com/office/officeart/2018/2/layout/IconVerticalSolidList"/>
    <dgm:cxn modelId="{22BB3306-5368-4787-99CD-7BE4E91B43CD}" type="presParOf" srcId="{E353B451-6720-4112-B6D3-02BC83A77957}" destId="{3D27D59D-9A68-405D-A3D5-A779D5251517}" srcOrd="4" destOrd="0" presId="urn:microsoft.com/office/officeart/2018/2/layout/IconVerticalSolidList"/>
    <dgm:cxn modelId="{D438A5B7-67BD-4BE2-86E8-4CAE5A8CDE09}" type="presParOf" srcId="{6E55E1FD-DCDC-4830-B37F-A6963EBEED87}" destId="{489D905E-ED4B-4806-BA57-D86A1DCE673A}" srcOrd="3" destOrd="0" presId="urn:microsoft.com/office/officeart/2018/2/layout/IconVerticalSolidList"/>
    <dgm:cxn modelId="{835FA4FC-39A7-48C4-A6D5-79F68F08DBE9}" type="presParOf" srcId="{6E55E1FD-DCDC-4830-B37F-A6963EBEED87}" destId="{1488B984-1088-4C89-9962-AFB194E3708D}" srcOrd="4" destOrd="0" presId="urn:microsoft.com/office/officeart/2018/2/layout/IconVerticalSolidList"/>
    <dgm:cxn modelId="{8DC40158-8AFD-47DD-A8A5-65DAB03BD45E}" type="presParOf" srcId="{1488B984-1088-4C89-9962-AFB194E3708D}" destId="{A67412EB-B226-4519-A40F-9C08557D8A68}" srcOrd="0" destOrd="0" presId="urn:microsoft.com/office/officeart/2018/2/layout/IconVerticalSolidList"/>
    <dgm:cxn modelId="{BAF29360-E416-404B-BAE3-05ADDD88A0B6}" type="presParOf" srcId="{1488B984-1088-4C89-9962-AFB194E3708D}" destId="{C3A41FAE-81A7-4955-AF00-A80B9BFD4766}" srcOrd="1" destOrd="0" presId="urn:microsoft.com/office/officeart/2018/2/layout/IconVerticalSolidList"/>
    <dgm:cxn modelId="{8DCBF899-BFA2-4ED8-8AA3-2E537F803DC2}" type="presParOf" srcId="{1488B984-1088-4C89-9962-AFB194E3708D}" destId="{9604E64A-5C08-4488-8B6E-9043E9FC27AC}" srcOrd="2" destOrd="0" presId="urn:microsoft.com/office/officeart/2018/2/layout/IconVerticalSolidList"/>
    <dgm:cxn modelId="{6FE84027-92BC-4AD9-BAFB-168D5F68680F}" type="presParOf" srcId="{1488B984-1088-4C89-9962-AFB194E3708D}" destId="{11A028C6-AAF3-4AB6-9179-382B87AFBFBB}" srcOrd="3" destOrd="0" presId="urn:microsoft.com/office/officeart/2018/2/layout/IconVerticalSolidList"/>
    <dgm:cxn modelId="{7BEDEAF5-CA99-4C03-9718-BA2FA74925C2}" type="presParOf" srcId="{1488B984-1088-4C89-9962-AFB194E3708D}" destId="{35CB9B66-4D6B-422D-89A5-AF69B380C61A}" srcOrd="4" destOrd="0" presId="urn:microsoft.com/office/officeart/2018/2/layout/IconVerticalSolidList"/>
    <dgm:cxn modelId="{1C8BD572-5502-430A-8D5B-71A65A9153FC}" type="presParOf" srcId="{6E55E1FD-DCDC-4830-B37F-A6963EBEED87}" destId="{B6633FA8-F54E-4C30-A9DF-B19C2E842AB9}" srcOrd="5" destOrd="0" presId="urn:microsoft.com/office/officeart/2018/2/layout/IconVerticalSolidList"/>
    <dgm:cxn modelId="{F9DB7D52-2EEE-483F-BD07-3D5381B3338E}" type="presParOf" srcId="{6E55E1FD-DCDC-4830-B37F-A6963EBEED87}" destId="{1F99B599-484F-4279-9543-BEAE029DD06D}" srcOrd="6" destOrd="0" presId="urn:microsoft.com/office/officeart/2018/2/layout/IconVerticalSolidList"/>
    <dgm:cxn modelId="{98613D6C-B987-433A-BA67-9900BF823F81}" type="presParOf" srcId="{1F99B599-484F-4279-9543-BEAE029DD06D}" destId="{A0296023-E084-47B6-BAFA-0898039A275F}" srcOrd="0" destOrd="0" presId="urn:microsoft.com/office/officeart/2018/2/layout/IconVerticalSolidList"/>
    <dgm:cxn modelId="{1D2E9976-5095-4DFA-9A49-913AFA1CB23F}" type="presParOf" srcId="{1F99B599-484F-4279-9543-BEAE029DD06D}" destId="{C0B09D31-018B-4575-8F22-1E2752259D01}" srcOrd="1" destOrd="0" presId="urn:microsoft.com/office/officeart/2018/2/layout/IconVerticalSolidList"/>
    <dgm:cxn modelId="{B42C3694-F35C-4862-8C6A-3A1F1CB5D590}" type="presParOf" srcId="{1F99B599-484F-4279-9543-BEAE029DD06D}" destId="{6D8DDA41-24A5-4E5F-BCA6-D38E1F2AC478}" srcOrd="2" destOrd="0" presId="urn:microsoft.com/office/officeart/2018/2/layout/IconVerticalSolidList"/>
    <dgm:cxn modelId="{32AFF653-9FD8-4A12-8F62-495EA74BB92B}" type="presParOf" srcId="{1F99B599-484F-4279-9543-BEAE029DD06D}" destId="{DA26D938-AEC7-4611-A9A1-8FA52AD80CD1}" srcOrd="3" destOrd="0" presId="urn:microsoft.com/office/officeart/2018/2/layout/IconVerticalSolidList"/>
    <dgm:cxn modelId="{7F595DBF-47CB-454B-97DF-A3CC1E8C7666}" type="presParOf" srcId="{1F99B599-484F-4279-9543-BEAE029DD06D}" destId="{BE377177-64BD-42B3-844F-2B6BC77B590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C3CF62-1B24-490E-AB18-6BB7FD7026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81BAE5-27D0-4904-B1EB-41382E917C81}">
      <dgm:prSet/>
      <dgm:spPr/>
      <dgm:t>
        <a:bodyPr/>
        <a:lstStyle/>
        <a:p>
          <a:r>
            <a:rPr lang="en-US" dirty="0"/>
            <a:t>Advancements in AI capabilities like language models – coming fast and furious.</a:t>
          </a:r>
        </a:p>
      </dgm:t>
    </dgm:pt>
    <dgm:pt modelId="{EB6A306A-D7D6-4591-B149-D5455C06397D}" type="parTrans" cxnId="{7BF06892-5904-4174-B1FD-CDFAFFC6C808}">
      <dgm:prSet/>
      <dgm:spPr/>
      <dgm:t>
        <a:bodyPr/>
        <a:lstStyle/>
        <a:p>
          <a:endParaRPr lang="en-US"/>
        </a:p>
      </dgm:t>
    </dgm:pt>
    <dgm:pt modelId="{5066C8DD-1B6F-4BB4-9923-044DD1381C70}" type="sibTrans" cxnId="{7BF06892-5904-4174-B1FD-CDFAFFC6C808}">
      <dgm:prSet/>
      <dgm:spPr/>
      <dgm:t>
        <a:bodyPr/>
        <a:lstStyle/>
        <a:p>
          <a:endParaRPr lang="en-US"/>
        </a:p>
      </dgm:t>
    </dgm:pt>
    <dgm:pt modelId="{8700A6C8-6107-4939-88CE-CCF0CDBA8915}">
      <dgm:prSet/>
      <dgm:spPr/>
      <dgm:t>
        <a:bodyPr/>
        <a:lstStyle/>
        <a:p>
          <a:r>
            <a:rPr lang="en-US" dirty="0"/>
            <a:t>Challenges: Ethical, fairness, transparency – more regulation likely coming to a place near you…</a:t>
          </a:r>
        </a:p>
      </dgm:t>
    </dgm:pt>
    <dgm:pt modelId="{2A3DE13A-88F1-474E-92ED-6B66C6FD2451}" type="parTrans" cxnId="{C275F34E-5723-4147-B6EE-A527E0903064}">
      <dgm:prSet/>
      <dgm:spPr/>
      <dgm:t>
        <a:bodyPr/>
        <a:lstStyle/>
        <a:p>
          <a:endParaRPr lang="en-US"/>
        </a:p>
      </dgm:t>
    </dgm:pt>
    <dgm:pt modelId="{B8DBCD88-C2DE-42B5-94D6-03A116CECFEA}" type="sibTrans" cxnId="{C275F34E-5723-4147-B6EE-A527E0903064}">
      <dgm:prSet/>
      <dgm:spPr/>
      <dgm:t>
        <a:bodyPr/>
        <a:lstStyle/>
        <a:p>
          <a:endParaRPr lang="en-US"/>
        </a:p>
      </dgm:t>
    </dgm:pt>
    <dgm:pt modelId="{FA5E6F0E-3235-4FD0-97D4-1D3506E8B621}">
      <dgm:prSet/>
      <dgm:spPr/>
      <dgm:t>
        <a:bodyPr/>
        <a:lstStyle/>
        <a:p>
          <a:r>
            <a:rPr lang="en-US" dirty="0"/>
            <a:t>Developments: Potential for General AI, AI integration – where is value going to come from?</a:t>
          </a:r>
        </a:p>
      </dgm:t>
    </dgm:pt>
    <dgm:pt modelId="{1438E6D6-7162-413A-9937-139BC8ACBB64}" type="parTrans" cxnId="{9243141C-FC2E-463E-8166-2474535139BC}">
      <dgm:prSet/>
      <dgm:spPr/>
      <dgm:t>
        <a:bodyPr/>
        <a:lstStyle/>
        <a:p>
          <a:endParaRPr lang="en-US"/>
        </a:p>
      </dgm:t>
    </dgm:pt>
    <dgm:pt modelId="{114FD83D-174A-4BA4-A1D8-00BD0C2F43BD}" type="sibTrans" cxnId="{9243141C-FC2E-463E-8166-2474535139BC}">
      <dgm:prSet/>
      <dgm:spPr/>
      <dgm:t>
        <a:bodyPr/>
        <a:lstStyle/>
        <a:p>
          <a:endParaRPr lang="en-US"/>
        </a:p>
      </dgm:t>
    </dgm:pt>
    <dgm:pt modelId="{E22131E2-E39B-4D6F-BA65-E079F037FD4D}" type="pres">
      <dgm:prSet presAssocID="{DAC3CF62-1B24-490E-AB18-6BB7FD7026D4}" presName="root" presStyleCnt="0">
        <dgm:presLayoutVars>
          <dgm:dir/>
          <dgm:resizeHandles val="exact"/>
        </dgm:presLayoutVars>
      </dgm:prSet>
      <dgm:spPr/>
    </dgm:pt>
    <dgm:pt modelId="{F9D49D37-193B-4A99-94FB-17F89F6A481C}" type="pres">
      <dgm:prSet presAssocID="{AD81BAE5-27D0-4904-B1EB-41382E917C81}" presName="compNode" presStyleCnt="0"/>
      <dgm:spPr/>
    </dgm:pt>
    <dgm:pt modelId="{35EBC484-EED3-4CB3-9583-E38056FF6136}" type="pres">
      <dgm:prSet presAssocID="{AD81BAE5-27D0-4904-B1EB-41382E917C81}" presName="bgRect" presStyleLbl="bgShp" presStyleIdx="0" presStyleCnt="3"/>
      <dgm:spPr/>
    </dgm:pt>
    <dgm:pt modelId="{0A2AF3B5-25AD-46DB-BAD0-ABCD285C2D15}" type="pres">
      <dgm:prSet presAssocID="{AD81BAE5-27D0-4904-B1EB-41382E917C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4F73B7D-2B75-4497-AD7D-F959AA893B7E}" type="pres">
      <dgm:prSet presAssocID="{AD81BAE5-27D0-4904-B1EB-41382E917C81}" presName="spaceRect" presStyleCnt="0"/>
      <dgm:spPr/>
    </dgm:pt>
    <dgm:pt modelId="{8E7D4B88-0965-481C-8B58-99BE6BAC1898}" type="pres">
      <dgm:prSet presAssocID="{AD81BAE5-27D0-4904-B1EB-41382E917C81}" presName="parTx" presStyleLbl="revTx" presStyleIdx="0" presStyleCnt="3">
        <dgm:presLayoutVars>
          <dgm:chMax val="0"/>
          <dgm:chPref val="0"/>
        </dgm:presLayoutVars>
      </dgm:prSet>
      <dgm:spPr/>
    </dgm:pt>
    <dgm:pt modelId="{E63BC3F1-453A-4174-B619-4C0B5EB17AB6}" type="pres">
      <dgm:prSet presAssocID="{5066C8DD-1B6F-4BB4-9923-044DD1381C70}" presName="sibTrans" presStyleCnt="0"/>
      <dgm:spPr/>
    </dgm:pt>
    <dgm:pt modelId="{DB5ADE50-0428-4DAE-AD1D-B284D5C3CEEF}" type="pres">
      <dgm:prSet presAssocID="{8700A6C8-6107-4939-88CE-CCF0CDBA8915}" presName="compNode" presStyleCnt="0"/>
      <dgm:spPr/>
    </dgm:pt>
    <dgm:pt modelId="{FAB48667-B594-4ADF-B737-054562EC3135}" type="pres">
      <dgm:prSet presAssocID="{8700A6C8-6107-4939-88CE-CCF0CDBA8915}" presName="bgRect" presStyleLbl="bgShp" presStyleIdx="1" presStyleCnt="3"/>
      <dgm:spPr/>
    </dgm:pt>
    <dgm:pt modelId="{35AC8E07-1E2B-426F-BFA8-94D7A8D77611}" type="pres">
      <dgm:prSet presAssocID="{8700A6C8-6107-4939-88CE-CCF0CDBA89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2CF4EE71-DD85-44F8-8E4E-18ADF3CC9564}" type="pres">
      <dgm:prSet presAssocID="{8700A6C8-6107-4939-88CE-CCF0CDBA8915}" presName="spaceRect" presStyleCnt="0"/>
      <dgm:spPr/>
    </dgm:pt>
    <dgm:pt modelId="{0B59DABF-170A-443F-B25E-DAD017620067}" type="pres">
      <dgm:prSet presAssocID="{8700A6C8-6107-4939-88CE-CCF0CDBA8915}" presName="parTx" presStyleLbl="revTx" presStyleIdx="1" presStyleCnt="3">
        <dgm:presLayoutVars>
          <dgm:chMax val="0"/>
          <dgm:chPref val="0"/>
        </dgm:presLayoutVars>
      </dgm:prSet>
      <dgm:spPr/>
    </dgm:pt>
    <dgm:pt modelId="{18253705-BAAE-47D3-A8E9-FD6066DBFB35}" type="pres">
      <dgm:prSet presAssocID="{B8DBCD88-C2DE-42B5-94D6-03A116CECFEA}" presName="sibTrans" presStyleCnt="0"/>
      <dgm:spPr/>
    </dgm:pt>
    <dgm:pt modelId="{A3A39A58-2FFA-44B6-9B02-2EFCE4042ACE}" type="pres">
      <dgm:prSet presAssocID="{FA5E6F0E-3235-4FD0-97D4-1D3506E8B621}" presName="compNode" presStyleCnt="0"/>
      <dgm:spPr/>
    </dgm:pt>
    <dgm:pt modelId="{B968F65F-E0C3-4D15-8851-0B11FF3620A4}" type="pres">
      <dgm:prSet presAssocID="{FA5E6F0E-3235-4FD0-97D4-1D3506E8B621}" presName="bgRect" presStyleLbl="bgShp" presStyleIdx="2" presStyleCnt="3"/>
      <dgm:spPr/>
    </dgm:pt>
    <dgm:pt modelId="{16F99DA0-3717-4F58-9A84-8B0794DE016D}" type="pres">
      <dgm:prSet presAssocID="{FA5E6F0E-3235-4FD0-97D4-1D3506E8B6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3129F751-01F5-4270-999B-C54D358CCC0F}" type="pres">
      <dgm:prSet presAssocID="{FA5E6F0E-3235-4FD0-97D4-1D3506E8B621}" presName="spaceRect" presStyleCnt="0"/>
      <dgm:spPr/>
    </dgm:pt>
    <dgm:pt modelId="{91901730-4D4F-4039-A0FF-7BA2789E3AE9}" type="pres">
      <dgm:prSet presAssocID="{FA5E6F0E-3235-4FD0-97D4-1D3506E8B621}" presName="parTx" presStyleLbl="revTx" presStyleIdx="2" presStyleCnt="3">
        <dgm:presLayoutVars>
          <dgm:chMax val="0"/>
          <dgm:chPref val="0"/>
        </dgm:presLayoutVars>
      </dgm:prSet>
      <dgm:spPr/>
    </dgm:pt>
  </dgm:ptLst>
  <dgm:cxnLst>
    <dgm:cxn modelId="{23502104-A405-414E-85FF-E152B3CC5F03}" type="presOf" srcId="{FA5E6F0E-3235-4FD0-97D4-1D3506E8B621}" destId="{91901730-4D4F-4039-A0FF-7BA2789E3AE9}" srcOrd="0" destOrd="0" presId="urn:microsoft.com/office/officeart/2018/2/layout/IconVerticalSolidList"/>
    <dgm:cxn modelId="{9243141C-FC2E-463E-8166-2474535139BC}" srcId="{DAC3CF62-1B24-490E-AB18-6BB7FD7026D4}" destId="{FA5E6F0E-3235-4FD0-97D4-1D3506E8B621}" srcOrd="2" destOrd="0" parTransId="{1438E6D6-7162-413A-9937-139BC8ACBB64}" sibTransId="{114FD83D-174A-4BA4-A1D8-00BD0C2F43BD}"/>
    <dgm:cxn modelId="{F71ACE31-797A-4FC7-BC62-4218962309B5}" type="presOf" srcId="{DAC3CF62-1B24-490E-AB18-6BB7FD7026D4}" destId="{E22131E2-E39B-4D6F-BA65-E079F037FD4D}" srcOrd="0" destOrd="0" presId="urn:microsoft.com/office/officeart/2018/2/layout/IconVerticalSolidList"/>
    <dgm:cxn modelId="{C275F34E-5723-4147-B6EE-A527E0903064}" srcId="{DAC3CF62-1B24-490E-AB18-6BB7FD7026D4}" destId="{8700A6C8-6107-4939-88CE-CCF0CDBA8915}" srcOrd="1" destOrd="0" parTransId="{2A3DE13A-88F1-474E-92ED-6B66C6FD2451}" sibTransId="{B8DBCD88-C2DE-42B5-94D6-03A116CECFEA}"/>
    <dgm:cxn modelId="{97F1796C-112E-4DA8-BAA0-08BD0204D336}" type="presOf" srcId="{AD81BAE5-27D0-4904-B1EB-41382E917C81}" destId="{8E7D4B88-0965-481C-8B58-99BE6BAC1898}" srcOrd="0" destOrd="0" presId="urn:microsoft.com/office/officeart/2018/2/layout/IconVerticalSolidList"/>
    <dgm:cxn modelId="{7BF06892-5904-4174-B1FD-CDFAFFC6C808}" srcId="{DAC3CF62-1B24-490E-AB18-6BB7FD7026D4}" destId="{AD81BAE5-27D0-4904-B1EB-41382E917C81}" srcOrd="0" destOrd="0" parTransId="{EB6A306A-D7D6-4591-B149-D5455C06397D}" sibTransId="{5066C8DD-1B6F-4BB4-9923-044DD1381C70}"/>
    <dgm:cxn modelId="{DF4BE8E5-84FA-4992-8040-53CFCC28BF23}" type="presOf" srcId="{8700A6C8-6107-4939-88CE-CCF0CDBA8915}" destId="{0B59DABF-170A-443F-B25E-DAD017620067}" srcOrd="0" destOrd="0" presId="urn:microsoft.com/office/officeart/2018/2/layout/IconVerticalSolidList"/>
    <dgm:cxn modelId="{994599E8-A822-4681-8122-03B81FF515AF}" type="presParOf" srcId="{E22131E2-E39B-4D6F-BA65-E079F037FD4D}" destId="{F9D49D37-193B-4A99-94FB-17F89F6A481C}" srcOrd="0" destOrd="0" presId="urn:microsoft.com/office/officeart/2018/2/layout/IconVerticalSolidList"/>
    <dgm:cxn modelId="{F5E1A888-E31A-4155-B729-235EA0E95F71}" type="presParOf" srcId="{F9D49D37-193B-4A99-94FB-17F89F6A481C}" destId="{35EBC484-EED3-4CB3-9583-E38056FF6136}" srcOrd="0" destOrd="0" presId="urn:microsoft.com/office/officeart/2018/2/layout/IconVerticalSolidList"/>
    <dgm:cxn modelId="{C18C3420-B0DC-4EE4-A21A-50088132C437}" type="presParOf" srcId="{F9D49D37-193B-4A99-94FB-17F89F6A481C}" destId="{0A2AF3B5-25AD-46DB-BAD0-ABCD285C2D15}" srcOrd="1" destOrd="0" presId="urn:microsoft.com/office/officeart/2018/2/layout/IconVerticalSolidList"/>
    <dgm:cxn modelId="{3FFC7A8F-37A9-496E-906D-7ED137214F3D}" type="presParOf" srcId="{F9D49D37-193B-4A99-94FB-17F89F6A481C}" destId="{14F73B7D-2B75-4497-AD7D-F959AA893B7E}" srcOrd="2" destOrd="0" presId="urn:microsoft.com/office/officeart/2018/2/layout/IconVerticalSolidList"/>
    <dgm:cxn modelId="{28D04531-CDF7-42E0-8D9E-0D10D7101AA8}" type="presParOf" srcId="{F9D49D37-193B-4A99-94FB-17F89F6A481C}" destId="{8E7D4B88-0965-481C-8B58-99BE6BAC1898}" srcOrd="3" destOrd="0" presId="urn:microsoft.com/office/officeart/2018/2/layout/IconVerticalSolidList"/>
    <dgm:cxn modelId="{6FD9EDF2-532C-45A0-84AC-A154B6EBAFA1}" type="presParOf" srcId="{E22131E2-E39B-4D6F-BA65-E079F037FD4D}" destId="{E63BC3F1-453A-4174-B619-4C0B5EB17AB6}" srcOrd="1" destOrd="0" presId="urn:microsoft.com/office/officeart/2018/2/layout/IconVerticalSolidList"/>
    <dgm:cxn modelId="{75361E30-7D9D-454A-8C85-8DCE44D0BC94}" type="presParOf" srcId="{E22131E2-E39B-4D6F-BA65-E079F037FD4D}" destId="{DB5ADE50-0428-4DAE-AD1D-B284D5C3CEEF}" srcOrd="2" destOrd="0" presId="urn:microsoft.com/office/officeart/2018/2/layout/IconVerticalSolidList"/>
    <dgm:cxn modelId="{E5911828-8F9F-4CAD-B279-F32F784F5CB6}" type="presParOf" srcId="{DB5ADE50-0428-4DAE-AD1D-B284D5C3CEEF}" destId="{FAB48667-B594-4ADF-B737-054562EC3135}" srcOrd="0" destOrd="0" presId="urn:microsoft.com/office/officeart/2018/2/layout/IconVerticalSolidList"/>
    <dgm:cxn modelId="{9B424948-2F04-4E89-989F-4DDA3A5602AE}" type="presParOf" srcId="{DB5ADE50-0428-4DAE-AD1D-B284D5C3CEEF}" destId="{35AC8E07-1E2B-426F-BFA8-94D7A8D77611}" srcOrd="1" destOrd="0" presId="urn:microsoft.com/office/officeart/2018/2/layout/IconVerticalSolidList"/>
    <dgm:cxn modelId="{6DDCD887-3FB5-48B4-81AE-E60A0D07DE64}" type="presParOf" srcId="{DB5ADE50-0428-4DAE-AD1D-B284D5C3CEEF}" destId="{2CF4EE71-DD85-44F8-8E4E-18ADF3CC9564}" srcOrd="2" destOrd="0" presId="urn:microsoft.com/office/officeart/2018/2/layout/IconVerticalSolidList"/>
    <dgm:cxn modelId="{BC0BD442-5922-4617-9E19-C119872607FD}" type="presParOf" srcId="{DB5ADE50-0428-4DAE-AD1D-B284D5C3CEEF}" destId="{0B59DABF-170A-443F-B25E-DAD017620067}" srcOrd="3" destOrd="0" presId="urn:microsoft.com/office/officeart/2018/2/layout/IconVerticalSolidList"/>
    <dgm:cxn modelId="{B05C5971-8B6E-43D3-96D9-CA178B346B74}" type="presParOf" srcId="{E22131E2-E39B-4D6F-BA65-E079F037FD4D}" destId="{18253705-BAAE-47D3-A8E9-FD6066DBFB35}" srcOrd="3" destOrd="0" presId="urn:microsoft.com/office/officeart/2018/2/layout/IconVerticalSolidList"/>
    <dgm:cxn modelId="{C80B61F1-AF36-4909-A359-9B6E78B58D74}" type="presParOf" srcId="{E22131E2-E39B-4D6F-BA65-E079F037FD4D}" destId="{A3A39A58-2FFA-44B6-9B02-2EFCE4042ACE}" srcOrd="4" destOrd="0" presId="urn:microsoft.com/office/officeart/2018/2/layout/IconVerticalSolidList"/>
    <dgm:cxn modelId="{AB325EA4-BC26-4734-95C9-DD2F32294BD0}" type="presParOf" srcId="{A3A39A58-2FFA-44B6-9B02-2EFCE4042ACE}" destId="{B968F65F-E0C3-4D15-8851-0B11FF3620A4}" srcOrd="0" destOrd="0" presId="urn:microsoft.com/office/officeart/2018/2/layout/IconVerticalSolidList"/>
    <dgm:cxn modelId="{9A2B067F-FD79-4CB7-9643-2AD36B72CE71}" type="presParOf" srcId="{A3A39A58-2FFA-44B6-9B02-2EFCE4042ACE}" destId="{16F99DA0-3717-4F58-9A84-8B0794DE016D}" srcOrd="1" destOrd="0" presId="urn:microsoft.com/office/officeart/2018/2/layout/IconVerticalSolidList"/>
    <dgm:cxn modelId="{AAE79736-22FA-4B42-B1DB-B099C872B955}" type="presParOf" srcId="{A3A39A58-2FFA-44B6-9B02-2EFCE4042ACE}" destId="{3129F751-01F5-4270-999B-C54D358CCC0F}" srcOrd="2" destOrd="0" presId="urn:microsoft.com/office/officeart/2018/2/layout/IconVerticalSolidList"/>
    <dgm:cxn modelId="{CF7C25E7-C220-440D-B4DB-823C6C8818C4}" type="presParOf" srcId="{A3A39A58-2FFA-44B6-9B02-2EFCE4042ACE}" destId="{91901730-4D4F-4039-A0FF-7BA2789E3A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4B89A-6C88-4099-8597-3DC96375955A}">
      <dsp:nvSpPr>
        <dsp:cNvPr id="0" name=""/>
        <dsp:cNvSpPr/>
      </dsp:nvSpPr>
      <dsp:spPr>
        <a:xfrm>
          <a:off x="0" y="393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1EBBE-A329-409A-B257-F897C023AA26}">
      <dsp:nvSpPr>
        <dsp:cNvPr id="0" name=""/>
        <dsp:cNvSpPr/>
      </dsp:nvSpPr>
      <dsp:spPr>
        <a:xfrm>
          <a:off x="253795" y="192712"/>
          <a:ext cx="461445" cy="46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A070-036F-488A-A8F2-096A8B13F71A}">
      <dsp:nvSpPr>
        <dsp:cNvPr id="0" name=""/>
        <dsp:cNvSpPr/>
      </dsp:nvSpPr>
      <dsp:spPr>
        <a:xfrm>
          <a:off x="969035" y="393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00100">
            <a:lnSpc>
              <a:spcPct val="100000"/>
            </a:lnSpc>
            <a:spcBef>
              <a:spcPct val="0"/>
            </a:spcBef>
            <a:spcAft>
              <a:spcPct val="35000"/>
            </a:spcAft>
            <a:buNone/>
          </a:pPr>
          <a:r>
            <a:rPr lang="en-US" sz="1800" kern="1200"/>
            <a:t>Inputs – Characteristics of a house (e.g., square footage, number of rooms)</a:t>
          </a:r>
        </a:p>
      </dsp:txBody>
      <dsp:txXfrm>
        <a:off x="969035" y="3938"/>
        <a:ext cx="6324574" cy="838991"/>
      </dsp:txXfrm>
    </dsp:sp>
    <dsp:sp modelId="{6171B540-C0E2-4D60-AB9C-D889D413A257}">
      <dsp:nvSpPr>
        <dsp:cNvPr id="0" name=""/>
        <dsp:cNvSpPr/>
      </dsp:nvSpPr>
      <dsp:spPr>
        <a:xfrm>
          <a:off x="0" y="105267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EF42B-C847-45BF-92BC-B2ED1E35C73A}">
      <dsp:nvSpPr>
        <dsp:cNvPr id="0" name=""/>
        <dsp:cNvSpPr/>
      </dsp:nvSpPr>
      <dsp:spPr>
        <a:xfrm>
          <a:off x="253795" y="1241451"/>
          <a:ext cx="461445" cy="461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95D921-74DA-4466-B865-F831939241B9}">
      <dsp:nvSpPr>
        <dsp:cNvPr id="0" name=""/>
        <dsp:cNvSpPr/>
      </dsp:nvSpPr>
      <dsp:spPr>
        <a:xfrm>
          <a:off x="969035" y="105267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00100">
            <a:lnSpc>
              <a:spcPct val="100000"/>
            </a:lnSpc>
            <a:spcBef>
              <a:spcPct val="0"/>
            </a:spcBef>
            <a:spcAft>
              <a:spcPct val="35000"/>
            </a:spcAft>
            <a:buNone/>
          </a:pPr>
          <a:r>
            <a:rPr lang="en-US" sz="1800" kern="1200" dirty="0"/>
            <a:t>Weights – Reflect how important each feature is for the house price, basically dollar per characteristic measure</a:t>
          </a:r>
        </a:p>
      </dsp:txBody>
      <dsp:txXfrm>
        <a:off x="969035" y="1052678"/>
        <a:ext cx="6324574" cy="838991"/>
      </dsp:txXfrm>
    </dsp:sp>
    <dsp:sp modelId="{A0659B29-29E2-48FE-B65B-B8A4B0E4EA93}">
      <dsp:nvSpPr>
        <dsp:cNvPr id="0" name=""/>
        <dsp:cNvSpPr/>
      </dsp:nvSpPr>
      <dsp:spPr>
        <a:xfrm>
          <a:off x="0" y="210141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5862BF-7106-4606-98BC-703DB8EC3BDD}">
      <dsp:nvSpPr>
        <dsp:cNvPr id="0" name=""/>
        <dsp:cNvSpPr/>
      </dsp:nvSpPr>
      <dsp:spPr>
        <a:xfrm>
          <a:off x="253795" y="2290191"/>
          <a:ext cx="461445" cy="46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2BCBC-FC00-4D1C-BD4D-D25C0E6F0B82}">
      <dsp:nvSpPr>
        <dsp:cNvPr id="0" name=""/>
        <dsp:cNvSpPr/>
      </dsp:nvSpPr>
      <dsp:spPr>
        <a:xfrm>
          <a:off x="969035" y="210141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00100">
            <a:lnSpc>
              <a:spcPct val="100000"/>
            </a:lnSpc>
            <a:spcBef>
              <a:spcPct val="0"/>
            </a:spcBef>
            <a:spcAft>
              <a:spcPct val="35000"/>
            </a:spcAft>
            <a:buNone/>
          </a:pPr>
          <a:r>
            <a:rPr lang="en-US" sz="1800" kern="1200"/>
            <a:t>Bias – An adjustment value that helps improve accuracy.</a:t>
          </a:r>
        </a:p>
      </dsp:txBody>
      <dsp:txXfrm>
        <a:off x="969035" y="2101418"/>
        <a:ext cx="6324574" cy="838991"/>
      </dsp:txXfrm>
    </dsp:sp>
    <dsp:sp modelId="{966E134B-E82E-438D-A060-E6D56428207B}">
      <dsp:nvSpPr>
        <dsp:cNvPr id="0" name=""/>
        <dsp:cNvSpPr/>
      </dsp:nvSpPr>
      <dsp:spPr>
        <a:xfrm>
          <a:off x="0" y="315015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C14F5-F4A9-4062-81A3-ADC036C6698D}">
      <dsp:nvSpPr>
        <dsp:cNvPr id="0" name=""/>
        <dsp:cNvSpPr/>
      </dsp:nvSpPr>
      <dsp:spPr>
        <a:xfrm>
          <a:off x="253795" y="3338931"/>
          <a:ext cx="461445" cy="461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60C9EB-C123-447F-8884-57C8D6EFD82C}">
      <dsp:nvSpPr>
        <dsp:cNvPr id="0" name=""/>
        <dsp:cNvSpPr/>
      </dsp:nvSpPr>
      <dsp:spPr>
        <a:xfrm>
          <a:off x="969035" y="315015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l" defTabSz="800100">
            <a:lnSpc>
              <a:spcPct val="100000"/>
            </a:lnSpc>
            <a:spcBef>
              <a:spcPct val="0"/>
            </a:spcBef>
            <a:spcAft>
              <a:spcPct val="35000"/>
            </a:spcAft>
            <a:buNone/>
          </a:pPr>
          <a:r>
            <a:rPr lang="en-US" sz="1800" kern="1200" dirty="0"/>
            <a:t>Output – The predicted price.</a:t>
          </a:r>
        </a:p>
      </dsp:txBody>
      <dsp:txXfrm>
        <a:off x="969035" y="3150158"/>
        <a:ext cx="6324574" cy="838991"/>
      </dsp:txXfrm>
    </dsp:sp>
    <dsp:sp modelId="{0409BC90-1D9B-E541-8B7F-41B560BF94E0}">
      <dsp:nvSpPr>
        <dsp:cNvPr id="0" name=""/>
        <dsp:cNvSpPr/>
      </dsp:nvSpPr>
      <dsp:spPr>
        <a:xfrm>
          <a:off x="0" y="4198898"/>
          <a:ext cx="7293610" cy="8389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ECF71-A9F0-FE48-9FF0-89A54A1781F2}">
      <dsp:nvSpPr>
        <dsp:cNvPr id="0" name=""/>
        <dsp:cNvSpPr/>
      </dsp:nvSpPr>
      <dsp:spPr>
        <a:xfrm>
          <a:off x="253795" y="4387671"/>
          <a:ext cx="461445" cy="46144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A184AD-12E5-5E4B-8539-0F07FE3DF2A5}">
      <dsp:nvSpPr>
        <dsp:cNvPr id="0" name=""/>
        <dsp:cNvSpPr/>
      </dsp:nvSpPr>
      <dsp:spPr>
        <a:xfrm>
          <a:off x="969035" y="4198898"/>
          <a:ext cx="6324574" cy="838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93" tIns="88793" rIns="88793" bIns="88793" numCol="1" spcCol="1270" anchor="ctr" anchorCtr="0">
          <a:noAutofit/>
        </a:bodyPr>
        <a:lstStyle/>
        <a:p>
          <a:pPr marL="0" lvl="0" indent="0" algn="ctr" defTabSz="711200">
            <a:lnSpc>
              <a:spcPct val="100000"/>
            </a:lnSpc>
            <a:spcBef>
              <a:spcPct val="0"/>
            </a:spcBef>
            <a:spcAft>
              <a:spcPct val="35000"/>
            </a:spcAft>
            <a:buNone/>
          </a:pPr>
          <a14:m xmlns:a14="http://schemas.microsoft.com/office/drawing/2010/main">
            <m:oMath xmlns:m="http://schemas.openxmlformats.org/officeDocument/2006/math">
              <m:r>
                <a:rPr lang="en-US" sz="1600" b="0" i="1" kern="1200" smtClean="0">
                  <a:latin typeface="Cambria Math" panose="02040503050406030204" pitchFamily="18" charset="0"/>
                </a:rPr>
                <m:t>𝐻𝑜𝑢𝑠𝑒𝑃𝑟𝑖𝑐𝑒</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𝑆𝑞𝑢𝑎𝑟𝑒𝐹𝑒𝑒𝑡</m:t>
              </m:r>
              <m:r>
                <a:rPr lang="en-US" sz="1600" b="0" i="1" kern="1200" smtClean="0">
                  <a:latin typeface="Cambria Math" panose="02040503050406030204" pitchFamily="18" charset="0"/>
                </a:rPr>
                <m:t> ∗</m:t>
              </m:r>
              <m:r>
                <a:rPr lang="en-US" sz="1600" b="1" i="1" kern="1200" smtClean="0">
                  <a:latin typeface="Cambria Math" panose="02040503050406030204" pitchFamily="18" charset="0"/>
                </a:rPr>
                <m:t>$</m:t>
              </m:r>
              <m:r>
                <a:rPr lang="en-US" sz="1600" b="1" i="1" kern="1200" smtClean="0">
                  <a:latin typeface="Cambria Math" panose="02040503050406030204" pitchFamily="18" charset="0"/>
                </a:rPr>
                <m:t>𝒑𝒆𝒓𝑺𝒒𝒖𝒂𝒓𝒆𝑭𝒆𝒆𝒕</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𝐴𝑔𝑒𝑂𝑓𝐻𝑜𝑢𝑠𝑒</m:t>
              </m:r>
              <m:r>
                <a:rPr lang="en-US" sz="1600" b="0" i="1" kern="1200" smtClean="0">
                  <a:latin typeface="Cambria Math" panose="02040503050406030204" pitchFamily="18" charset="0"/>
                </a:rPr>
                <m:t> ∗</m:t>
              </m:r>
              <m:r>
                <a:rPr lang="en-US" sz="1600" b="1" i="1" kern="1200" smtClean="0">
                  <a:latin typeface="Cambria Math" panose="02040503050406030204" pitchFamily="18" charset="0"/>
                </a:rPr>
                <m:t>$</m:t>
              </m:r>
              <m:r>
                <a:rPr lang="en-US" sz="1600" b="1" i="1" kern="1200" smtClean="0">
                  <a:latin typeface="Cambria Math" panose="02040503050406030204" pitchFamily="18" charset="0"/>
                </a:rPr>
                <m:t>𝒑𝒆𝒓𝒀𝒆𝒂𝒓</m:t>
              </m:r>
              <m:r>
                <a:rPr lang="en-US" sz="1600" b="1" i="1" kern="1200" smtClean="0">
                  <a:latin typeface="Cambria Math" panose="02040503050406030204" pitchFamily="18" charset="0"/>
                </a:rPr>
                <m:t> </m:t>
              </m:r>
            </m:oMath>
          </a14:m>
          <a:r>
            <a:rPr lang="en-US" sz="1600" b="1" kern="1200" dirty="0"/>
            <a:t> </a:t>
          </a:r>
          <a:r>
            <a:rPr lang="en-US" sz="1600" kern="1200" dirty="0"/>
            <a:t>+  NumberOfRooms * </a:t>
          </a:r>
          <a14:m xmlns:a14="http://schemas.microsoft.com/office/drawing/2010/main">
            <m:oMath xmlns:m="http://schemas.openxmlformats.org/officeDocument/2006/math">
              <m:r>
                <a:rPr lang="en-US" sz="1600" b="1" i="1" kern="1200" smtClean="0">
                  <a:latin typeface="Cambria Math" panose="02040503050406030204" pitchFamily="18" charset="0"/>
                </a:rPr>
                <m:t>$</m:t>
              </m:r>
              <m:r>
                <a:rPr lang="en-US" sz="1600" b="1" i="1" kern="1200" smtClean="0">
                  <a:latin typeface="Cambria Math" panose="02040503050406030204" pitchFamily="18" charset="0"/>
                </a:rPr>
                <m:t>𝒑𝒆𝒓𝑹𝒐𝒐𝒎</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𝐵𝑖𝑎𝑠</m:t>
              </m:r>
              <m:r>
                <a:rPr lang="en-US" sz="1600" b="0" i="1" kern="1200" smtClean="0">
                  <a:latin typeface="Cambria Math" panose="02040503050406030204" pitchFamily="18" charset="0"/>
                </a:rPr>
                <m:t>…</m:t>
              </m:r>
            </m:oMath>
          </a14:m>
          <a:endParaRPr lang="en-US" sz="1600" kern="1200" dirty="0"/>
        </a:p>
      </dsp:txBody>
      <dsp:txXfrm>
        <a:off x="969035" y="4198898"/>
        <a:ext cx="6324574" cy="838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FC272-5CE2-4AAB-8696-62C16C6FC213}">
      <dsp:nvSpPr>
        <dsp:cNvPr id="0" name=""/>
        <dsp:cNvSpPr/>
      </dsp:nvSpPr>
      <dsp:spPr>
        <a:xfrm>
          <a:off x="993977" y="948438"/>
          <a:ext cx="1589625" cy="1589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AFE8A0-34A6-4194-AB06-9F9363423D4E}">
      <dsp:nvSpPr>
        <dsp:cNvPr id="0" name=""/>
        <dsp:cNvSpPr/>
      </dsp:nvSpPr>
      <dsp:spPr>
        <a:xfrm>
          <a:off x="22539" y="3016697"/>
          <a:ext cx="3532500" cy="112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1" kern="1200" dirty="0"/>
            <a:t>AI</a:t>
          </a:r>
          <a:r>
            <a:rPr lang="en-US" sz="2000" kern="1200" dirty="0"/>
            <a:t>: A </a:t>
          </a:r>
          <a:r>
            <a:rPr lang="en-US" sz="2000" b="1" u="sng" kern="1200" dirty="0"/>
            <a:t>broad field </a:t>
          </a:r>
          <a:r>
            <a:rPr lang="en-US" sz="2000" kern="1200" dirty="0"/>
            <a:t>aiming to create machines capable of </a:t>
          </a:r>
          <a:r>
            <a:rPr lang="en-US" sz="2000" b="1" kern="1200" dirty="0"/>
            <a:t>mimicking</a:t>
          </a:r>
          <a:r>
            <a:rPr lang="en-US" sz="2000" kern="1200" dirty="0"/>
            <a:t> human intelligence.</a:t>
          </a:r>
        </a:p>
      </dsp:txBody>
      <dsp:txXfrm>
        <a:off x="22539" y="3016697"/>
        <a:ext cx="3532500" cy="1122187"/>
      </dsp:txXfrm>
    </dsp:sp>
    <dsp:sp modelId="{564FAB7E-7FD1-4B83-B8BD-15630CE5EA62}">
      <dsp:nvSpPr>
        <dsp:cNvPr id="0" name=""/>
        <dsp:cNvSpPr/>
      </dsp:nvSpPr>
      <dsp:spPr>
        <a:xfrm>
          <a:off x="5144664" y="948438"/>
          <a:ext cx="1589625" cy="1589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B79D77-7336-493E-96DD-1E6240D1E399}">
      <dsp:nvSpPr>
        <dsp:cNvPr id="0" name=""/>
        <dsp:cNvSpPr/>
      </dsp:nvSpPr>
      <dsp:spPr>
        <a:xfrm>
          <a:off x="4173227" y="3016697"/>
          <a:ext cx="3532500" cy="112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1" kern="1200" dirty="0"/>
            <a:t>ML</a:t>
          </a:r>
          <a:r>
            <a:rPr lang="en-US" sz="2000" kern="1200" dirty="0"/>
            <a:t>: A subset of AI focusing on </a:t>
          </a:r>
          <a:r>
            <a:rPr lang="en-US" sz="2000" b="1" u="sng" kern="1200" dirty="0"/>
            <a:t>algorithms</a:t>
          </a:r>
          <a:r>
            <a:rPr lang="en-US" sz="2000" kern="1200" dirty="0"/>
            <a:t> that learn patterns from data, improving without direct programming.</a:t>
          </a:r>
        </a:p>
      </dsp:txBody>
      <dsp:txXfrm>
        <a:off x="4173227" y="3016697"/>
        <a:ext cx="3532500" cy="1122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3499D-1913-4C08-B99C-C98676188F23}">
      <dsp:nvSpPr>
        <dsp:cNvPr id="0" name=""/>
        <dsp:cNvSpPr/>
      </dsp:nvSpPr>
      <dsp:spPr>
        <a:xfrm>
          <a:off x="0" y="4813"/>
          <a:ext cx="7467974" cy="10863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2BC12-50B3-4154-8A6E-03A129937A0C}">
      <dsp:nvSpPr>
        <dsp:cNvPr id="0" name=""/>
        <dsp:cNvSpPr/>
      </dsp:nvSpPr>
      <dsp:spPr>
        <a:xfrm>
          <a:off x="328615" y="249237"/>
          <a:ext cx="598066" cy="597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15769C-C950-4961-85C0-E14DDB39383D}">
      <dsp:nvSpPr>
        <dsp:cNvPr id="0" name=""/>
        <dsp:cNvSpPr/>
      </dsp:nvSpPr>
      <dsp:spPr>
        <a:xfrm>
          <a:off x="1255296" y="4813"/>
          <a:ext cx="6193345"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711200">
            <a:lnSpc>
              <a:spcPct val="90000"/>
            </a:lnSpc>
            <a:spcBef>
              <a:spcPct val="0"/>
            </a:spcBef>
            <a:spcAft>
              <a:spcPct val="35000"/>
            </a:spcAft>
            <a:buNone/>
          </a:pPr>
          <a:r>
            <a:rPr lang="en-US" sz="1600" b="1" kern="1200" dirty="0"/>
            <a:t>Trained on Large Text Datasets</a:t>
          </a:r>
          <a:r>
            <a:rPr lang="en-US" sz="1600" kern="1200" dirty="0"/>
            <a:t>: Large Language Models (LLMs) are trained on vast amounts of text from diverse sources. This training process allows them to learn common patterns, contexts, grammar, and relationships between words across a wide range of topics.</a:t>
          </a:r>
        </a:p>
      </dsp:txBody>
      <dsp:txXfrm>
        <a:off x="1255296" y="4813"/>
        <a:ext cx="6193345" cy="1120278"/>
      </dsp:txXfrm>
    </dsp:sp>
    <dsp:sp modelId="{A14DF0D6-F9B5-4581-B910-0E865568E458}">
      <dsp:nvSpPr>
        <dsp:cNvPr id="0" name=""/>
        <dsp:cNvSpPr/>
      </dsp:nvSpPr>
      <dsp:spPr>
        <a:xfrm>
          <a:off x="0" y="1405162"/>
          <a:ext cx="7467974" cy="108633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98D23-7FF9-45E0-87FE-D70EB8A29344}">
      <dsp:nvSpPr>
        <dsp:cNvPr id="0" name=""/>
        <dsp:cNvSpPr/>
      </dsp:nvSpPr>
      <dsp:spPr>
        <a:xfrm>
          <a:off x="328615" y="1649586"/>
          <a:ext cx="598066" cy="597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224DD-E479-4660-BF7D-DC21EE631A7C}">
      <dsp:nvSpPr>
        <dsp:cNvPr id="0" name=""/>
        <dsp:cNvSpPr/>
      </dsp:nvSpPr>
      <dsp:spPr>
        <a:xfrm>
          <a:off x="1255296" y="1405162"/>
          <a:ext cx="6193345"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711200">
            <a:lnSpc>
              <a:spcPct val="90000"/>
            </a:lnSpc>
            <a:spcBef>
              <a:spcPct val="0"/>
            </a:spcBef>
            <a:spcAft>
              <a:spcPct val="35000"/>
            </a:spcAft>
            <a:buNone/>
          </a:pPr>
          <a:r>
            <a:rPr lang="en-US" sz="1600" b="1" kern="1200" dirty="0"/>
            <a:t>Learn Word Sequences and Context</a:t>
          </a:r>
          <a:r>
            <a:rPr lang="en-US" sz="1600" kern="1200" dirty="0"/>
            <a:t>: Through this exposure, the model learns how words and phrases typically follow one another in specific contexts. This learning isn’t memorizing sentences but understanding the statistical relationships between words.</a:t>
          </a:r>
        </a:p>
      </dsp:txBody>
      <dsp:txXfrm>
        <a:off x="1255296" y="1405162"/>
        <a:ext cx="6193345" cy="1120278"/>
      </dsp:txXfrm>
    </dsp:sp>
    <dsp:sp modelId="{74D61EAE-5F1A-441C-BDB1-65080E50193C}">
      <dsp:nvSpPr>
        <dsp:cNvPr id="0" name=""/>
        <dsp:cNvSpPr/>
      </dsp:nvSpPr>
      <dsp:spPr>
        <a:xfrm>
          <a:off x="0" y="2805510"/>
          <a:ext cx="7467974" cy="108633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FCD01-6D4F-4B30-9A42-B4A850350FE3}">
      <dsp:nvSpPr>
        <dsp:cNvPr id="0" name=""/>
        <dsp:cNvSpPr/>
      </dsp:nvSpPr>
      <dsp:spPr>
        <a:xfrm>
          <a:off x="328615" y="3049935"/>
          <a:ext cx="598066" cy="597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A08BA9-8E3E-4FA3-81E3-B94216EC0103}">
      <dsp:nvSpPr>
        <dsp:cNvPr id="0" name=""/>
        <dsp:cNvSpPr/>
      </dsp:nvSpPr>
      <dsp:spPr>
        <a:xfrm>
          <a:off x="1255296" y="2805510"/>
          <a:ext cx="6193345"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711200">
            <a:lnSpc>
              <a:spcPct val="90000"/>
            </a:lnSpc>
            <a:spcBef>
              <a:spcPct val="0"/>
            </a:spcBef>
            <a:spcAft>
              <a:spcPct val="35000"/>
            </a:spcAft>
            <a:buNone/>
          </a:pPr>
          <a:r>
            <a:rPr lang="en-US" sz="1600" b="1" kern="1200" dirty="0"/>
            <a:t>Generate Text Based on a Prompt</a:t>
          </a:r>
          <a:r>
            <a:rPr lang="en-US" sz="1600" kern="1200" dirty="0"/>
            <a:t>: When given a prompt, the LLM starts with the initial input and predicts the next word based on the patterns it learned during training. It then takes the entire sequence (the prompt plus generated words) and repeats the prediction process, generating one word at a time.</a:t>
          </a:r>
        </a:p>
      </dsp:txBody>
      <dsp:txXfrm>
        <a:off x="1255296" y="2805510"/>
        <a:ext cx="6193345" cy="1120278"/>
      </dsp:txXfrm>
    </dsp:sp>
    <dsp:sp modelId="{C8684E60-E787-4A2B-864C-7D27AE1A961B}">
      <dsp:nvSpPr>
        <dsp:cNvPr id="0" name=""/>
        <dsp:cNvSpPr/>
      </dsp:nvSpPr>
      <dsp:spPr>
        <a:xfrm>
          <a:off x="0" y="4205859"/>
          <a:ext cx="7467974" cy="108633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56B2C-8B48-462C-AC34-21DE4502538B}">
      <dsp:nvSpPr>
        <dsp:cNvPr id="0" name=""/>
        <dsp:cNvSpPr/>
      </dsp:nvSpPr>
      <dsp:spPr>
        <a:xfrm>
          <a:off x="328615" y="4450284"/>
          <a:ext cx="598066" cy="5974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DFE415-5C86-4DF5-A5F6-FA03F482F3F5}">
      <dsp:nvSpPr>
        <dsp:cNvPr id="0" name=""/>
        <dsp:cNvSpPr/>
      </dsp:nvSpPr>
      <dsp:spPr>
        <a:xfrm>
          <a:off x="1255296" y="4205859"/>
          <a:ext cx="6193345" cy="112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63" tIns="118563" rIns="118563" bIns="118563" numCol="1" spcCol="1270" anchor="ctr" anchorCtr="0">
          <a:noAutofit/>
        </a:bodyPr>
        <a:lstStyle/>
        <a:p>
          <a:pPr marL="0" lvl="0" indent="0" algn="l" defTabSz="711200">
            <a:lnSpc>
              <a:spcPct val="90000"/>
            </a:lnSpc>
            <a:spcBef>
              <a:spcPct val="0"/>
            </a:spcBef>
            <a:spcAft>
              <a:spcPct val="35000"/>
            </a:spcAft>
            <a:buNone/>
          </a:pPr>
          <a:r>
            <a:rPr lang="en-US" sz="1600" b="1" kern="1200" dirty="0"/>
            <a:t>Recursive Prediction</a:t>
          </a:r>
          <a:r>
            <a:rPr lang="en-US" sz="1600" kern="1200" dirty="0"/>
            <a:t>: This word-by-word, recursive approach continues until it reaches a specified length or encounters an end condition. Each new word generated is based on the context built from both the prompt and the previously generated words.</a:t>
          </a:r>
        </a:p>
      </dsp:txBody>
      <dsp:txXfrm>
        <a:off x="1255296" y="4205859"/>
        <a:ext cx="6193345" cy="11202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1C865-EC01-455F-863A-EEE67C7B23EA}">
      <dsp:nvSpPr>
        <dsp:cNvPr id="0" name=""/>
        <dsp:cNvSpPr/>
      </dsp:nvSpPr>
      <dsp:spPr>
        <a:xfrm>
          <a:off x="0" y="2212"/>
          <a:ext cx="7104549" cy="11213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A79B4-F275-4577-BDB1-A4B35DB3F5B5}">
      <dsp:nvSpPr>
        <dsp:cNvPr id="0" name=""/>
        <dsp:cNvSpPr/>
      </dsp:nvSpPr>
      <dsp:spPr>
        <a:xfrm>
          <a:off x="339215" y="254521"/>
          <a:ext cx="616755" cy="616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1A9433-0DDB-48FC-AE5E-14A83FF8C83C}">
      <dsp:nvSpPr>
        <dsp:cNvPr id="0" name=""/>
        <dsp:cNvSpPr/>
      </dsp:nvSpPr>
      <dsp:spPr>
        <a:xfrm>
          <a:off x="1295187" y="2212"/>
          <a:ext cx="5809361" cy="11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79" tIns="118679" rIns="118679" bIns="118679" numCol="1" spcCol="1270" anchor="ctr" anchorCtr="0">
          <a:noAutofit/>
        </a:bodyPr>
        <a:lstStyle/>
        <a:p>
          <a:pPr marL="0" lvl="0" indent="0" algn="l" defTabSz="977900">
            <a:lnSpc>
              <a:spcPct val="100000"/>
            </a:lnSpc>
            <a:spcBef>
              <a:spcPct val="0"/>
            </a:spcBef>
            <a:spcAft>
              <a:spcPct val="35000"/>
            </a:spcAft>
            <a:buNone/>
          </a:pPr>
          <a:r>
            <a:rPr lang="en-US" sz="2200" kern="1200"/>
            <a:t>True Understanding or Consciousness</a:t>
          </a:r>
        </a:p>
      </dsp:txBody>
      <dsp:txXfrm>
        <a:off x="1295187" y="2212"/>
        <a:ext cx="5809361" cy="1121374"/>
      </dsp:txXfrm>
    </dsp:sp>
    <dsp:sp modelId="{C5C62658-A437-45E6-B430-42E877F07885}">
      <dsp:nvSpPr>
        <dsp:cNvPr id="0" name=""/>
        <dsp:cNvSpPr/>
      </dsp:nvSpPr>
      <dsp:spPr>
        <a:xfrm>
          <a:off x="0" y="1403930"/>
          <a:ext cx="7104549" cy="11213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AFB11-2FDD-4652-ACFA-C7934B7F66E9}">
      <dsp:nvSpPr>
        <dsp:cNvPr id="0" name=""/>
        <dsp:cNvSpPr/>
      </dsp:nvSpPr>
      <dsp:spPr>
        <a:xfrm>
          <a:off x="339215" y="1656239"/>
          <a:ext cx="616755" cy="616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E8A61E-D4EF-4553-889D-2850780BA7DC}">
      <dsp:nvSpPr>
        <dsp:cNvPr id="0" name=""/>
        <dsp:cNvSpPr/>
      </dsp:nvSpPr>
      <dsp:spPr>
        <a:xfrm>
          <a:off x="1295187" y="1403930"/>
          <a:ext cx="5809361" cy="11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79" tIns="118679" rIns="118679" bIns="118679" numCol="1" spcCol="1270" anchor="ctr" anchorCtr="0">
          <a:noAutofit/>
        </a:bodyPr>
        <a:lstStyle/>
        <a:p>
          <a:pPr marL="0" lvl="0" indent="0" algn="l" defTabSz="977900">
            <a:lnSpc>
              <a:spcPct val="100000"/>
            </a:lnSpc>
            <a:spcBef>
              <a:spcPct val="0"/>
            </a:spcBef>
            <a:spcAft>
              <a:spcPct val="35000"/>
            </a:spcAft>
            <a:buNone/>
          </a:pPr>
          <a:r>
            <a:rPr lang="en-US" sz="2200" kern="1200"/>
            <a:t>Creativity and Original Thought</a:t>
          </a:r>
        </a:p>
      </dsp:txBody>
      <dsp:txXfrm>
        <a:off x="1295187" y="1403930"/>
        <a:ext cx="5809361" cy="1121374"/>
      </dsp:txXfrm>
    </dsp:sp>
    <dsp:sp modelId="{AEF8EA58-D0FD-4F26-90AE-DD7C34BEE789}">
      <dsp:nvSpPr>
        <dsp:cNvPr id="0" name=""/>
        <dsp:cNvSpPr/>
      </dsp:nvSpPr>
      <dsp:spPr>
        <a:xfrm>
          <a:off x="0" y="2805647"/>
          <a:ext cx="7104549" cy="11213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72D8A-1502-446E-980F-3CA3AC91A015}">
      <dsp:nvSpPr>
        <dsp:cNvPr id="0" name=""/>
        <dsp:cNvSpPr/>
      </dsp:nvSpPr>
      <dsp:spPr>
        <a:xfrm>
          <a:off x="339215" y="3057956"/>
          <a:ext cx="616755" cy="616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64DCAE-17D9-4185-8C92-DA2E2C8B07E4}">
      <dsp:nvSpPr>
        <dsp:cNvPr id="0" name=""/>
        <dsp:cNvSpPr/>
      </dsp:nvSpPr>
      <dsp:spPr>
        <a:xfrm>
          <a:off x="1295187" y="2805647"/>
          <a:ext cx="5809361" cy="11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79" tIns="118679" rIns="118679" bIns="118679" numCol="1" spcCol="1270" anchor="ctr" anchorCtr="0">
          <a:noAutofit/>
        </a:bodyPr>
        <a:lstStyle/>
        <a:p>
          <a:pPr marL="0" lvl="0" indent="0" algn="l" defTabSz="977900">
            <a:lnSpc>
              <a:spcPct val="100000"/>
            </a:lnSpc>
            <a:spcBef>
              <a:spcPct val="0"/>
            </a:spcBef>
            <a:spcAft>
              <a:spcPct val="35000"/>
            </a:spcAft>
            <a:buNone/>
          </a:pPr>
          <a:r>
            <a:rPr lang="en-US" sz="2200" kern="1200"/>
            <a:t>Moral and Ethical Judgment</a:t>
          </a:r>
        </a:p>
      </dsp:txBody>
      <dsp:txXfrm>
        <a:off x="1295187" y="2805647"/>
        <a:ext cx="5809361" cy="1121374"/>
      </dsp:txXfrm>
    </dsp:sp>
    <dsp:sp modelId="{84E6760D-663A-4BAD-8AD3-1647A2DE49C4}">
      <dsp:nvSpPr>
        <dsp:cNvPr id="0" name=""/>
        <dsp:cNvSpPr/>
      </dsp:nvSpPr>
      <dsp:spPr>
        <a:xfrm>
          <a:off x="0" y="4207365"/>
          <a:ext cx="7104549" cy="11213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5234E-E3BF-4E50-BBE2-25FB5ADA9984}">
      <dsp:nvSpPr>
        <dsp:cNvPr id="0" name=""/>
        <dsp:cNvSpPr/>
      </dsp:nvSpPr>
      <dsp:spPr>
        <a:xfrm>
          <a:off x="339215" y="4459674"/>
          <a:ext cx="616755" cy="6167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DC1CE9-AE06-42E7-901A-03D3FFD1507D}">
      <dsp:nvSpPr>
        <dsp:cNvPr id="0" name=""/>
        <dsp:cNvSpPr/>
      </dsp:nvSpPr>
      <dsp:spPr>
        <a:xfrm>
          <a:off x="1295187" y="4207365"/>
          <a:ext cx="5809361" cy="11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79" tIns="118679" rIns="118679" bIns="118679" numCol="1" spcCol="1270" anchor="ctr" anchorCtr="0">
          <a:noAutofit/>
        </a:bodyPr>
        <a:lstStyle/>
        <a:p>
          <a:pPr marL="0" lvl="0" indent="0" algn="l" defTabSz="977900">
            <a:lnSpc>
              <a:spcPct val="100000"/>
            </a:lnSpc>
            <a:spcBef>
              <a:spcPct val="0"/>
            </a:spcBef>
            <a:spcAft>
              <a:spcPct val="35000"/>
            </a:spcAft>
            <a:buNone/>
          </a:pPr>
          <a:r>
            <a:rPr lang="en-US" sz="2200" kern="1200"/>
            <a:t>Generalization Outside of Training Data</a:t>
          </a:r>
        </a:p>
      </dsp:txBody>
      <dsp:txXfrm>
        <a:off x="1295187" y="4207365"/>
        <a:ext cx="5809361" cy="11213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CED5E-6CE2-4911-90EF-2443B4077361}">
      <dsp:nvSpPr>
        <dsp:cNvPr id="0" name=""/>
        <dsp:cNvSpPr/>
      </dsp:nvSpPr>
      <dsp:spPr>
        <a:xfrm>
          <a:off x="0" y="2092"/>
          <a:ext cx="7293610" cy="10605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CC3255-0303-482C-9560-017AD4C2826D}">
      <dsp:nvSpPr>
        <dsp:cNvPr id="0" name=""/>
        <dsp:cNvSpPr/>
      </dsp:nvSpPr>
      <dsp:spPr>
        <a:xfrm>
          <a:off x="320818" y="240717"/>
          <a:ext cx="583306" cy="5833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A42E85-C440-4BF2-BC12-453612C5B5A8}">
      <dsp:nvSpPr>
        <dsp:cNvPr id="0" name=""/>
        <dsp:cNvSpPr/>
      </dsp:nvSpPr>
      <dsp:spPr>
        <a:xfrm>
          <a:off x="1224942" y="2092"/>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kern="1200"/>
            <a:t>Bias: Data bias affecting outcomes.</a:t>
          </a:r>
        </a:p>
      </dsp:txBody>
      <dsp:txXfrm>
        <a:off x="1224942" y="2092"/>
        <a:ext cx="3282124" cy="1060556"/>
      </dsp:txXfrm>
    </dsp:sp>
    <dsp:sp modelId="{D60139F3-CE22-4D3E-BEE8-895F8AF7C079}">
      <dsp:nvSpPr>
        <dsp:cNvPr id="0" name=""/>
        <dsp:cNvSpPr/>
      </dsp:nvSpPr>
      <dsp:spPr>
        <a:xfrm>
          <a:off x="4507067" y="2092"/>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711200">
            <a:lnSpc>
              <a:spcPct val="90000"/>
            </a:lnSpc>
            <a:spcBef>
              <a:spcPct val="0"/>
            </a:spcBef>
            <a:spcAft>
              <a:spcPct val="35000"/>
            </a:spcAft>
            <a:buNone/>
          </a:pPr>
          <a:r>
            <a:rPr lang="en-US" sz="1600" kern="1200"/>
            <a:t>Example if you only train on English how can you Spanish?  </a:t>
          </a:r>
        </a:p>
      </dsp:txBody>
      <dsp:txXfrm>
        <a:off x="4507067" y="2092"/>
        <a:ext cx="2786542" cy="1060556"/>
      </dsp:txXfrm>
    </dsp:sp>
    <dsp:sp modelId="{849205F1-7A26-47AC-BF77-4A45F1AF2EBD}">
      <dsp:nvSpPr>
        <dsp:cNvPr id="0" name=""/>
        <dsp:cNvSpPr/>
      </dsp:nvSpPr>
      <dsp:spPr>
        <a:xfrm>
          <a:off x="0" y="1327788"/>
          <a:ext cx="7293610" cy="10605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A7199-9980-4DB3-BB7E-C3229062B8D8}">
      <dsp:nvSpPr>
        <dsp:cNvPr id="0" name=""/>
        <dsp:cNvSpPr/>
      </dsp:nvSpPr>
      <dsp:spPr>
        <a:xfrm>
          <a:off x="320818" y="1566413"/>
          <a:ext cx="583306" cy="583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806D40-DFF1-4313-B173-B49A7678A483}">
      <dsp:nvSpPr>
        <dsp:cNvPr id="0" name=""/>
        <dsp:cNvSpPr/>
      </dsp:nvSpPr>
      <dsp:spPr>
        <a:xfrm>
          <a:off x="1224942" y="1327788"/>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kern="1200"/>
            <a:t>Privacy: Data handling and security.</a:t>
          </a:r>
        </a:p>
      </dsp:txBody>
      <dsp:txXfrm>
        <a:off x="1224942" y="1327788"/>
        <a:ext cx="3282124" cy="1060556"/>
      </dsp:txXfrm>
    </dsp:sp>
    <dsp:sp modelId="{3D27D59D-9A68-405D-A3D5-A779D5251517}">
      <dsp:nvSpPr>
        <dsp:cNvPr id="0" name=""/>
        <dsp:cNvSpPr/>
      </dsp:nvSpPr>
      <dsp:spPr>
        <a:xfrm>
          <a:off x="4507067" y="1327788"/>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711200">
            <a:lnSpc>
              <a:spcPct val="90000"/>
            </a:lnSpc>
            <a:spcBef>
              <a:spcPct val="0"/>
            </a:spcBef>
            <a:spcAft>
              <a:spcPct val="35000"/>
            </a:spcAft>
            <a:buNone/>
          </a:pPr>
          <a:r>
            <a:rPr lang="en-US" sz="1600" kern="1200"/>
            <a:t>How is data handled behind the scenes </a:t>
          </a:r>
        </a:p>
        <a:p>
          <a:pPr marL="0" lvl="0" indent="0" algn="l" defTabSz="711200">
            <a:lnSpc>
              <a:spcPct val="90000"/>
            </a:lnSpc>
            <a:spcBef>
              <a:spcPct val="0"/>
            </a:spcBef>
            <a:spcAft>
              <a:spcPct val="35000"/>
            </a:spcAft>
            <a:buNone/>
          </a:pPr>
          <a:r>
            <a:rPr lang="en-US" sz="1600" kern="1200"/>
            <a:t>How to avoid poisoning</a:t>
          </a:r>
        </a:p>
      </dsp:txBody>
      <dsp:txXfrm>
        <a:off x="4507067" y="1327788"/>
        <a:ext cx="2786542" cy="1060556"/>
      </dsp:txXfrm>
    </dsp:sp>
    <dsp:sp modelId="{A67412EB-B226-4519-A40F-9C08557D8A68}">
      <dsp:nvSpPr>
        <dsp:cNvPr id="0" name=""/>
        <dsp:cNvSpPr/>
      </dsp:nvSpPr>
      <dsp:spPr>
        <a:xfrm>
          <a:off x="0" y="2653484"/>
          <a:ext cx="7293610" cy="106055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A41FAE-81A7-4955-AF00-A80B9BFD4766}">
      <dsp:nvSpPr>
        <dsp:cNvPr id="0" name=""/>
        <dsp:cNvSpPr/>
      </dsp:nvSpPr>
      <dsp:spPr>
        <a:xfrm>
          <a:off x="320818" y="2892109"/>
          <a:ext cx="583306" cy="5833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A028C6-AAF3-4AB6-9179-382B87AFBFBB}">
      <dsp:nvSpPr>
        <dsp:cNvPr id="0" name=""/>
        <dsp:cNvSpPr/>
      </dsp:nvSpPr>
      <dsp:spPr>
        <a:xfrm>
          <a:off x="1224942" y="2653484"/>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kern="1200"/>
            <a:t>Job Displacement: Societal shifts due to automation.</a:t>
          </a:r>
        </a:p>
      </dsp:txBody>
      <dsp:txXfrm>
        <a:off x="1224942" y="2653484"/>
        <a:ext cx="3282124" cy="1060556"/>
      </dsp:txXfrm>
    </dsp:sp>
    <dsp:sp modelId="{35CB9B66-4D6B-422D-89A5-AF69B380C61A}">
      <dsp:nvSpPr>
        <dsp:cNvPr id="0" name=""/>
        <dsp:cNvSpPr/>
      </dsp:nvSpPr>
      <dsp:spPr>
        <a:xfrm>
          <a:off x="4507067" y="2653484"/>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711200">
            <a:lnSpc>
              <a:spcPct val="90000"/>
            </a:lnSpc>
            <a:spcBef>
              <a:spcPct val="0"/>
            </a:spcBef>
            <a:spcAft>
              <a:spcPct val="35000"/>
            </a:spcAft>
            <a:buNone/>
          </a:pPr>
          <a:r>
            <a:rPr lang="en-US" sz="1600" kern="1200"/>
            <a:t>How to retool workforce? </a:t>
          </a:r>
        </a:p>
      </dsp:txBody>
      <dsp:txXfrm>
        <a:off x="4507067" y="2653484"/>
        <a:ext cx="2786542" cy="1060556"/>
      </dsp:txXfrm>
    </dsp:sp>
    <dsp:sp modelId="{A0296023-E084-47B6-BAFA-0898039A275F}">
      <dsp:nvSpPr>
        <dsp:cNvPr id="0" name=""/>
        <dsp:cNvSpPr/>
      </dsp:nvSpPr>
      <dsp:spPr>
        <a:xfrm>
          <a:off x="0" y="3979179"/>
          <a:ext cx="7293610" cy="106055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B09D31-018B-4575-8F22-1E2752259D01}">
      <dsp:nvSpPr>
        <dsp:cNvPr id="0" name=""/>
        <dsp:cNvSpPr/>
      </dsp:nvSpPr>
      <dsp:spPr>
        <a:xfrm>
          <a:off x="320818" y="4217805"/>
          <a:ext cx="583306" cy="5833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26D938-AEC7-4611-A9A1-8FA52AD80CD1}">
      <dsp:nvSpPr>
        <dsp:cNvPr id="0" name=""/>
        <dsp:cNvSpPr/>
      </dsp:nvSpPr>
      <dsp:spPr>
        <a:xfrm>
          <a:off x="1224942" y="3979179"/>
          <a:ext cx="3282124"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kern="1200"/>
            <a:t>Safety: Risks with autonomous AI.</a:t>
          </a:r>
        </a:p>
      </dsp:txBody>
      <dsp:txXfrm>
        <a:off x="1224942" y="3979179"/>
        <a:ext cx="3282124" cy="1060556"/>
      </dsp:txXfrm>
    </dsp:sp>
    <dsp:sp modelId="{BE377177-64BD-42B3-844F-2B6BC77B590E}">
      <dsp:nvSpPr>
        <dsp:cNvPr id="0" name=""/>
        <dsp:cNvSpPr/>
      </dsp:nvSpPr>
      <dsp:spPr>
        <a:xfrm>
          <a:off x="4507067" y="3979179"/>
          <a:ext cx="2786542"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711200">
            <a:lnSpc>
              <a:spcPct val="90000"/>
            </a:lnSpc>
            <a:spcBef>
              <a:spcPct val="0"/>
            </a:spcBef>
            <a:spcAft>
              <a:spcPct val="35000"/>
            </a:spcAft>
            <a:buNone/>
          </a:pPr>
          <a:r>
            <a:rPr lang="en-US" sz="1600" kern="1200"/>
            <a:t>Why did the AI make this decision, generate this, etc.</a:t>
          </a:r>
        </a:p>
      </dsp:txBody>
      <dsp:txXfrm>
        <a:off x="4507067" y="3979179"/>
        <a:ext cx="2786542" cy="1060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BC484-EED3-4CB3-9583-E38056FF6136}">
      <dsp:nvSpPr>
        <dsp:cNvPr id="0" name=""/>
        <dsp:cNvSpPr/>
      </dsp:nvSpPr>
      <dsp:spPr>
        <a:xfrm>
          <a:off x="0" y="615"/>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AF3B5-25AD-46DB-BAD0-ABCD285C2D15}">
      <dsp:nvSpPr>
        <dsp:cNvPr id="0" name=""/>
        <dsp:cNvSpPr/>
      </dsp:nvSpPr>
      <dsp:spPr>
        <a:xfrm>
          <a:off x="435651" y="324653"/>
          <a:ext cx="792093" cy="792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7D4B88-0965-481C-8B58-99BE6BAC1898}">
      <dsp:nvSpPr>
        <dsp:cNvPr id="0" name=""/>
        <dsp:cNvSpPr/>
      </dsp:nvSpPr>
      <dsp:spPr>
        <a:xfrm>
          <a:off x="1663397" y="615"/>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1111250">
            <a:lnSpc>
              <a:spcPct val="90000"/>
            </a:lnSpc>
            <a:spcBef>
              <a:spcPct val="0"/>
            </a:spcBef>
            <a:spcAft>
              <a:spcPct val="35000"/>
            </a:spcAft>
            <a:buNone/>
          </a:pPr>
          <a:r>
            <a:rPr lang="en-US" sz="2500" kern="1200" dirty="0"/>
            <a:t>Advancements in AI capabilities like language models – coming fast and furious.</a:t>
          </a:r>
        </a:p>
      </dsp:txBody>
      <dsp:txXfrm>
        <a:off x="1663397" y="615"/>
        <a:ext cx="5630212" cy="1440170"/>
      </dsp:txXfrm>
    </dsp:sp>
    <dsp:sp modelId="{FAB48667-B594-4ADF-B737-054562EC3135}">
      <dsp:nvSpPr>
        <dsp:cNvPr id="0" name=""/>
        <dsp:cNvSpPr/>
      </dsp:nvSpPr>
      <dsp:spPr>
        <a:xfrm>
          <a:off x="0" y="1800829"/>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C8E07-1E2B-426F-BFA8-94D7A8D77611}">
      <dsp:nvSpPr>
        <dsp:cNvPr id="0" name=""/>
        <dsp:cNvSpPr/>
      </dsp:nvSpPr>
      <dsp:spPr>
        <a:xfrm>
          <a:off x="435651" y="2124867"/>
          <a:ext cx="792093" cy="792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59DABF-170A-443F-B25E-DAD017620067}">
      <dsp:nvSpPr>
        <dsp:cNvPr id="0" name=""/>
        <dsp:cNvSpPr/>
      </dsp:nvSpPr>
      <dsp:spPr>
        <a:xfrm>
          <a:off x="1663397" y="1800829"/>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1111250">
            <a:lnSpc>
              <a:spcPct val="90000"/>
            </a:lnSpc>
            <a:spcBef>
              <a:spcPct val="0"/>
            </a:spcBef>
            <a:spcAft>
              <a:spcPct val="35000"/>
            </a:spcAft>
            <a:buNone/>
          </a:pPr>
          <a:r>
            <a:rPr lang="en-US" sz="2500" kern="1200" dirty="0"/>
            <a:t>Challenges: Ethical, fairness, transparency – more regulation likely coming to a place near you…</a:t>
          </a:r>
        </a:p>
      </dsp:txBody>
      <dsp:txXfrm>
        <a:off x="1663397" y="1800829"/>
        <a:ext cx="5630212" cy="1440170"/>
      </dsp:txXfrm>
    </dsp:sp>
    <dsp:sp modelId="{B968F65F-E0C3-4D15-8851-0B11FF3620A4}">
      <dsp:nvSpPr>
        <dsp:cNvPr id="0" name=""/>
        <dsp:cNvSpPr/>
      </dsp:nvSpPr>
      <dsp:spPr>
        <a:xfrm>
          <a:off x="0" y="3601042"/>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F99DA0-3717-4F58-9A84-8B0794DE016D}">
      <dsp:nvSpPr>
        <dsp:cNvPr id="0" name=""/>
        <dsp:cNvSpPr/>
      </dsp:nvSpPr>
      <dsp:spPr>
        <a:xfrm>
          <a:off x="435651" y="3925081"/>
          <a:ext cx="792093" cy="792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901730-4D4F-4039-A0FF-7BA2789E3AE9}">
      <dsp:nvSpPr>
        <dsp:cNvPr id="0" name=""/>
        <dsp:cNvSpPr/>
      </dsp:nvSpPr>
      <dsp:spPr>
        <a:xfrm>
          <a:off x="1663397" y="3601042"/>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1111250">
            <a:lnSpc>
              <a:spcPct val="90000"/>
            </a:lnSpc>
            <a:spcBef>
              <a:spcPct val="0"/>
            </a:spcBef>
            <a:spcAft>
              <a:spcPct val="35000"/>
            </a:spcAft>
            <a:buNone/>
          </a:pPr>
          <a:r>
            <a:rPr lang="en-US" sz="2500" kern="1200" dirty="0"/>
            <a:t>Developments: Potential for General AI, AI integration – where is value going to come from?</a:t>
          </a:r>
        </a:p>
      </dsp:txBody>
      <dsp:txXfrm>
        <a:off x="1663397" y="3601042"/>
        <a:ext cx="5630212" cy="14401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F71AF-6FAF-C943-B7AA-B7905271D9BB}"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4AE0A-4E37-7D40-B9B5-FDD135F86BFD}" type="slidenum">
              <a:rPr lang="en-US" smtClean="0"/>
              <a:t>‹#›</a:t>
            </a:fld>
            <a:endParaRPr lang="en-US"/>
          </a:p>
        </p:txBody>
      </p:sp>
    </p:spTree>
    <p:extLst>
      <p:ext uri="{BB962C8B-B14F-4D97-AF65-F5344CB8AC3E}">
        <p14:creationId xmlns:p14="http://schemas.microsoft.com/office/powerpoint/2010/main" val="336334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heguardian.com/technology/2014/jun/09/what-is-the-alan-turing-tes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Here is a small sample of the 30+ articles from Harvard Business Review on AI and machine learning … on one side AI</a:t>
            </a:r>
            <a:r>
              <a:rPr lang="en-US" baseline="0" dirty="0"/>
              <a:t> spells doom and gloom, the other it promises everything from self-driving cars and medical breakthroughs…</a:t>
            </a:r>
          </a:p>
          <a:p>
            <a:r>
              <a:rPr lang="en-US" baseline="0" dirty="0"/>
              <a:t>A lot has been made of a computer beating the worlds best players at Go and Chess. Does anyone here play Go? Its complexity is masked in its simplicity. </a:t>
            </a:r>
            <a:endParaRPr lang="en-US" dirty="0"/>
          </a:p>
          <a:p>
            <a:r>
              <a:rPr lang="en-US" dirty="0"/>
              <a:t>But how do you separate hype from reality? How can your company apply AI and Machine Learning to solve real business problems in 2018? </a:t>
            </a:r>
          </a:p>
          <a:p>
            <a:endParaRPr lang="en-US" dirty="0"/>
          </a:p>
          <a:p>
            <a:r>
              <a:rPr lang="en-US" dirty="0"/>
              <a:t>I want to leave you with a few thoughts… </a:t>
            </a:r>
          </a:p>
          <a:p>
            <a:endParaRPr lang="en-US" dirty="0"/>
          </a:p>
          <a:p>
            <a:pPr marL="217170" indent="-228600">
              <a:buFont typeface="+mj-lt"/>
              <a:buAutoNum type="arabicPeriod"/>
            </a:pPr>
            <a:r>
              <a:rPr lang="en-US" dirty="0"/>
              <a:t>AI / ML / Advanced Analytics are table stakes when it comes to fighting financial crimes </a:t>
            </a:r>
          </a:p>
          <a:p>
            <a:pPr marL="217170" indent="-228600">
              <a:buFont typeface="+mj-lt"/>
              <a:buAutoNum type="arabicPeriod"/>
            </a:pPr>
            <a:r>
              <a:rPr lang="en-US" dirty="0"/>
              <a:t>It’s the system that’s important not algorithms</a:t>
            </a:r>
          </a:p>
          <a:p>
            <a:pPr marL="217170" indent="-228600">
              <a:buFont typeface="+mj-lt"/>
              <a:buAutoNum type="arabicPeriod"/>
            </a:pPr>
            <a:r>
              <a:rPr lang="en-US" dirty="0"/>
              <a:t>Automation Accuracy and Adaptability the 3A’s of AI – is the key</a:t>
            </a:r>
          </a:p>
          <a:p>
            <a:pPr marL="217170" indent="-228600">
              <a:buFont typeface="+mj-lt"/>
              <a:buAutoNum type="arabicPeriod"/>
            </a:pPr>
            <a:r>
              <a:rPr lang="en-US" dirty="0"/>
              <a:t>ALIAS is the answer eliminating 80% of the manual part of the process. </a:t>
            </a:r>
            <a:r>
              <a:rPr lang="en-US" dirty="0" err="1"/>
              <a:t>Automatio</a:t>
            </a:r>
            <a:r>
              <a:rPr lang="en-US" dirty="0"/>
              <a:t>, Accuracy and </a:t>
            </a:r>
            <a:r>
              <a:rPr lang="en-US" dirty="0" err="1"/>
              <a:t>Adaptiablility</a:t>
            </a:r>
            <a:r>
              <a:rPr lang="en-US" dirty="0"/>
              <a:t> </a:t>
            </a:r>
          </a:p>
          <a:p>
            <a:pPr marL="217170" indent="-228600">
              <a:buFont typeface="+mj-lt"/>
              <a:buAutoNum type="arabicPeriod"/>
            </a:pPr>
            <a:endParaRPr lang="en-US" dirty="0"/>
          </a:p>
          <a:p>
            <a:pPr marL="628650" lvl="1" indent="-171450">
              <a:buFont typeface="Arial" panose="020B0604020202020204" pitchFamily="34" charset="0"/>
              <a:buChar char="•"/>
            </a:pPr>
            <a:r>
              <a:rPr lang="en-CA" sz="1200" dirty="0"/>
              <a:t>Because the barriers to entry – education, examples usage of algorithms, data and cloud computing have made AI &amp; ML more accessible </a:t>
            </a:r>
          </a:p>
          <a:p>
            <a:pPr marL="628650" lvl="1" indent="-171450">
              <a:buFont typeface="Arial" panose="020B0604020202020204" pitchFamily="34" charset="0"/>
              <a:buChar char="•"/>
            </a:pPr>
            <a:r>
              <a:rPr lang="en-CA" sz="1200" dirty="0"/>
              <a:t>We’ve created a playground for the Data Scientists</a:t>
            </a:r>
          </a:p>
          <a:p>
            <a:pPr marL="628650" lvl="1" indent="-171450">
              <a:buFont typeface="Arial" panose="020B0604020202020204" pitchFamily="34" charset="0"/>
              <a:buChar char="•"/>
            </a:pPr>
            <a:r>
              <a:rPr lang="en-CA" sz="1200" dirty="0"/>
              <a:t>And like many creative people there is backlash against procedure, process and productivity. </a:t>
            </a:r>
          </a:p>
          <a:p>
            <a:pPr marL="628650" lvl="1" indent="-171450">
              <a:buFont typeface="Arial" panose="020B0604020202020204" pitchFamily="34" charset="0"/>
              <a:buChar char="•"/>
            </a:pPr>
            <a:endParaRPr lang="en-CA" sz="1200" dirty="0"/>
          </a:p>
          <a:p>
            <a:pPr marL="171450" lvl="0" indent="-171450">
              <a:buFont typeface="Arial" panose="020B0604020202020204" pitchFamily="34" charset="0"/>
              <a:buChar char="•"/>
            </a:pPr>
            <a:r>
              <a:rPr lang="en-CA" sz="1400" dirty="0"/>
              <a:t>It’s the System that’s important </a:t>
            </a:r>
          </a:p>
          <a:p>
            <a:pPr marL="171450" lvl="0" indent="-171450">
              <a:buFont typeface="Arial" panose="020B0604020202020204" pitchFamily="34" charset="0"/>
              <a:buChar char="•"/>
            </a:pPr>
            <a:r>
              <a:rPr lang="en-CA" sz="1400" dirty="0"/>
              <a:t>AI is about It’s all about productivity &amp; </a:t>
            </a:r>
            <a:r>
              <a:rPr lang="en-CA" sz="1400" dirty="0" err="1"/>
              <a:t>improvemenet</a:t>
            </a:r>
            <a:r>
              <a:rPr lang="en-CA" sz="1400" dirty="0"/>
              <a:t> </a:t>
            </a:r>
          </a:p>
          <a:p>
            <a:pPr marL="171450" lvl="0" indent="-171450">
              <a:buFont typeface="Arial" panose="020B0604020202020204" pitchFamily="34" charset="0"/>
              <a:buChar char="•"/>
            </a:pPr>
            <a:r>
              <a:rPr lang="en-CA" sz="1400" dirty="0"/>
              <a:t>How far up and down the value chain can we apply </a:t>
            </a:r>
          </a:p>
          <a:p>
            <a:pPr marL="171450" lvl="0" indent="-171450">
              <a:buFont typeface="Arial" panose="020B0604020202020204" pitchFamily="34" charset="0"/>
              <a:buChar char="•"/>
            </a:pPr>
            <a:r>
              <a:rPr lang="en-CA" sz="1400" dirty="0"/>
              <a:t>Its this idea of productivity </a:t>
            </a:r>
            <a:endParaRPr lang="en-US" sz="1400" dirty="0"/>
          </a:p>
          <a:p>
            <a:pPr marL="628650" lvl="1" indent="-171450">
              <a:buFont typeface="Arial" panose="020B0604020202020204" pitchFamily="34" charset="0"/>
              <a:buChar char="•"/>
            </a:pPr>
            <a:r>
              <a:rPr lang="en-CA" sz="1200" dirty="0"/>
              <a:t>There is a proliferation of tools, approaches, platforms, algorithms, data mgmt. approaches, </a:t>
            </a:r>
            <a:r>
              <a:rPr lang="en-CA" sz="1200" dirty="0" err="1"/>
              <a:t>etc</a:t>
            </a:r>
            <a:r>
              <a:rPr lang="en-CA" sz="1200" dirty="0"/>
              <a:t>… it’s a playground for Data Scientists </a:t>
            </a:r>
            <a:endParaRPr lang="en-US" sz="1400" dirty="0"/>
          </a:p>
          <a:p>
            <a:pPr marL="217170" indent="-228600">
              <a:buFont typeface="+mj-lt"/>
              <a:buAutoNum type="arabicPeriod"/>
            </a:pPr>
            <a:r>
              <a:rPr lang="en-US" dirty="0"/>
              <a:t>The juice is</a:t>
            </a:r>
            <a:r>
              <a:rPr lang="en-US" baseline="0" dirty="0"/>
              <a:t> worth the squeeze </a:t>
            </a:r>
          </a:p>
          <a:p>
            <a:pPr marL="217170" indent="-228600">
              <a:buFont typeface="+mj-lt"/>
              <a:buAutoNum type="arabicPeriod"/>
            </a:pPr>
            <a:r>
              <a:rPr lang="en-US" baseline="0" dirty="0"/>
              <a:t>You can do this today </a:t>
            </a:r>
          </a:p>
          <a:p>
            <a:pPr marL="217170" indent="-228600">
              <a:buFont typeface="+mj-lt"/>
              <a:buAutoNum type="arabicPeriod"/>
            </a:pPr>
            <a:r>
              <a:rPr lang="en-US" baseline="0" dirty="0"/>
              <a:t>Peel back the lid on the Black-box</a:t>
            </a:r>
          </a:p>
          <a:p>
            <a:endParaRPr lang="en-US" baseline="0" dirty="0"/>
          </a:p>
          <a:p>
            <a:endParaRPr lang="en-US" baseline="0" dirty="0"/>
          </a:p>
          <a:p>
            <a:pPr marL="0" indent="0">
              <a:buNone/>
            </a:pPr>
            <a:endParaRPr lang="en-US" dirty="0"/>
          </a:p>
        </p:txBody>
      </p:sp>
    </p:spTree>
    <p:extLst>
      <p:ext uri="{BB962C8B-B14F-4D97-AF65-F5344CB8AC3E}">
        <p14:creationId xmlns:p14="http://schemas.microsoft.com/office/powerpoint/2010/main" val="230328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p:spPr>
      </p:sp>
      <p:sp>
        <p:nvSpPr>
          <p:cNvPr id="3" name="Notes Placeholder 2"/>
          <p:cNvSpPr>
            <a:spLocks noGrp="1"/>
          </p:cNvSpPr>
          <p:nvPr>
            <p:ph type="body" idx="1"/>
          </p:nvPr>
        </p:nvSpPr>
        <p:spPr/>
        <p:txBody>
          <a:bodyPr/>
          <a:lstStyle/>
          <a:p>
            <a:r>
              <a:rPr lang="en-US" dirty="0"/>
              <a:t>Machine learning was</a:t>
            </a:r>
            <a:r>
              <a:rPr lang="en-US" baseline="0" dirty="0"/>
              <a:t> known as artificial intelligence in the 1950s. – it </a:t>
            </a:r>
            <a:r>
              <a:rPr lang="en-US" dirty="0"/>
              <a:t>evolved from the “Turing” test, a test that</a:t>
            </a:r>
            <a:r>
              <a:rPr lang="en-US" baseline="0" dirty="0"/>
              <a:t> </a:t>
            </a:r>
            <a:r>
              <a:rPr lang="en-US" dirty="0"/>
              <a:t>measures machine intelligence – basically</a:t>
            </a:r>
            <a:r>
              <a:rPr lang="en-US" baseline="0" dirty="0"/>
              <a:t> the </a:t>
            </a:r>
            <a:r>
              <a:rPr lang="en-US" dirty="0"/>
              <a:t>Turing</a:t>
            </a:r>
            <a:r>
              <a:rPr lang="en-US" baseline="0" dirty="0"/>
              <a:t> Test is to “</a:t>
            </a:r>
            <a:r>
              <a:rPr lang="en-US" dirty="0"/>
              <a:t>build a computer that can sufficiently imitate a human to the point where a suspicious judge cannot tell the difference between human and machine.” and</a:t>
            </a:r>
            <a:r>
              <a:rPr lang="en-US" baseline="0" dirty="0"/>
              <a:t> seems like we still are learning nearly 70 years later that its much more complicated to imitate human behavior than initially thought.  </a:t>
            </a:r>
          </a:p>
          <a:p>
            <a:endParaRPr lang="en-US" baseline="0" dirty="0"/>
          </a:p>
          <a:p>
            <a:r>
              <a:rPr lang="en-US" baseline="0" dirty="0"/>
              <a:t>That’s not to say that in the 1980s there were massive advances in computing technology, In the 80’s computing technology let us train neural networks more effectively, and advanced areas like decision trees and there was an explosion in robotics – where instead of modeling machine learning based on how humans behave, they took a look at how we could mimic the behavior of insects – you know avoid obstacles, do simple things like pick up cans off of desks. – Rodney </a:t>
            </a:r>
            <a:r>
              <a:rPr lang="en-US" baseline="0" dirty="0" err="1"/>
              <a:t>Brooks’s</a:t>
            </a:r>
            <a:r>
              <a:rPr lang="en-US" baseline="0" dirty="0"/>
              <a:t> work on robotics at MIT led to the Roomba ! The first commercial autonomous vacuum cleaner. </a:t>
            </a:r>
          </a:p>
          <a:p>
            <a:endParaRPr lang="en-US" baseline="0" dirty="0"/>
          </a:p>
          <a:p>
            <a:r>
              <a:rPr lang="en-US" baseline="0" dirty="0"/>
              <a:t>Fast forward to 2010 advances in computing – we had things like the Xbox Kinect 360 where a camera can track a user’s motion; IBM’s Watson defeated a Jeopardy champion, etc. – but the big news was advances in neural networks – specifically what are called </a:t>
            </a:r>
            <a:r>
              <a:rPr lang="en-US" b="1" baseline="0" dirty="0"/>
              <a:t>deep learning </a:t>
            </a:r>
            <a:r>
              <a:rPr lang="en-US" baseline="0" dirty="0"/>
              <a:t>neural networks – previously it was computationally infeasible to train “deep” multi-layer networks. This advancement enabled computers to identify objects better than humans. It turns out that deep learning is also really good at text and language – and they’ve been used for text generation, speech recognition, image recognition and of course computer games. </a:t>
            </a:r>
          </a:p>
          <a:p>
            <a:pPr marL="0" indent="0">
              <a:buNone/>
            </a:pPr>
            <a:endParaRPr lang="en-US" baseline="0" dirty="0"/>
          </a:p>
          <a:p>
            <a:r>
              <a:rPr lang="en-US" baseline="0" dirty="0"/>
              <a:t>Today we are at the cusp of another inflection point with AI and Cognitive Computing, this is where through the use of </a:t>
            </a:r>
            <a:r>
              <a:rPr lang="en-US" b="1" baseline="0" dirty="0"/>
              <a:t>multiple machine learning techniques </a:t>
            </a:r>
            <a:r>
              <a:rPr lang="en-US" baseline="0" dirty="0"/>
              <a:t>we can start to mimic “human” behaviors – at Georgia Tech for example created Jill Watson – a virtual Teaching Assistant for their online master’s computer science Artificial Intelligence Class – most recently knowing that one of 15 teaching assistants was a computer only 50% of the class was able to correctly identify the computerized TA – that’s pretty amazing.  Today and probably for the next couple years you’ll see these intelligent assistants be deployed as front line automated support for everything from the your cellular company, cable company, banks and insurance and more – and instead of the annoying cycle of “can you hear me now "questions we get today you’ll be speaking to a digital assistant and won’t even know it. </a:t>
            </a:r>
          </a:p>
          <a:p>
            <a:endParaRPr lang="en-US" baseline="0" dirty="0"/>
          </a:p>
          <a:p>
            <a:r>
              <a:rPr lang="en-US" baseline="0" dirty="0"/>
              <a:t>Anywhere there is a large database of common questions and answers is low hanging fruit for intelligent assistants. </a:t>
            </a:r>
          </a:p>
          <a:p>
            <a:endParaRPr lang="en-US" dirty="0"/>
          </a:p>
          <a:p>
            <a:endParaRPr lang="en-US" dirty="0"/>
          </a:p>
        </p:txBody>
      </p:sp>
    </p:spTree>
    <p:extLst>
      <p:ext uri="{BB962C8B-B14F-4D97-AF65-F5344CB8AC3E}">
        <p14:creationId xmlns:p14="http://schemas.microsoft.com/office/powerpoint/2010/main" val="1869792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4AE0A-4E37-7D40-B9B5-FDD135F86BFD}" type="slidenum">
              <a:rPr lang="en-US" smtClean="0"/>
              <a:t>21</a:t>
            </a:fld>
            <a:endParaRPr lang="en-US"/>
          </a:p>
        </p:txBody>
      </p:sp>
    </p:spTree>
    <p:extLst>
      <p:ext uri="{BB962C8B-B14F-4D97-AF65-F5344CB8AC3E}">
        <p14:creationId xmlns:p14="http://schemas.microsoft.com/office/powerpoint/2010/main" val="122922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 Geoffrey Hinton published “A Fast-Learning Algorithm for Deep Belief Nets (DBN)”.</a:t>
            </a:r>
          </a:p>
          <a:p>
            <a:pPr lvl="1"/>
            <a:r>
              <a:rPr lang="en-US" dirty="0"/>
              <a:t>This work is credited the foundational moments that led to the current </a:t>
            </a:r>
            <a:r>
              <a:rPr lang="en-US" i="1" dirty="0"/>
              <a:t>"deep learning revolution</a:t>
            </a:r>
          </a:p>
          <a:p>
            <a:r>
              <a:rPr lang="en-US" dirty="0"/>
              <a:t>The breakthrough of Hinton and his colleagues' work was in </a:t>
            </a:r>
            <a:r>
              <a:rPr lang="en-US" b="1" u="sng" dirty="0"/>
              <a:t>introducing an efficient training method </a:t>
            </a:r>
            <a:r>
              <a:rPr lang="en-US" dirty="0"/>
              <a:t>for DBNs. </a:t>
            </a:r>
          </a:p>
          <a:p>
            <a:pPr lvl="1"/>
            <a:r>
              <a:rPr lang="en-US" dirty="0"/>
              <a:t>development of more sophisticated deep learning models and techniques that have since revolutionized the ability of computers to learn from and interpret data.</a:t>
            </a:r>
          </a:p>
          <a:p>
            <a:endParaRPr lang="en-US" dirty="0"/>
          </a:p>
        </p:txBody>
      </p:sp>
      <p:sp>
        <p:nvSpPr>
          <p:cNvPr id="4" name="Slide Number Placeholder 3"/>
          <p:cNvSpPr>
            <a:spLocks noGrp="1"/>
          </p:cNvSpPr>
          <p:nvPr>
            <p:ph type="sldNum" sz="quarter" idx="5"/>
          </p:nvPr>
        </p:nvSpPr>
        <p:spPr/>
        <p:txBody>
          <a:bodyPr/>
          <a:lstStyle/>
          <a:p>
            <a:fld id="{CEE4AE0A-4E37-7D40-B9B5-FDD135F86BFD}" type="slidenum">
              <a:rPr lang="en-US" smtClean="0"/>
              <a:t>22</a:t>
            </a:fld>
            <a:endParaRPr lang="en-US"/>
          </a:p>
        </p:txBody>
      </p:sp>
    </p:spTree>
    <p:extLst>
      <p:ext uri="{BB962C8B-B14F-4D97-AF65-F5344CB8AC3E}">
        <p14:creationId xmlns:p14="http://schemas.microsoft.com/office/powerpoint/2010/main" val="110072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endParaRPr lang="en-US" b="0" dirty="0"/>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409685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2587614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27</a:t>
            </a:fld>
            <a:endParaRPr lang="en-US"/>
          </a:p>
        </p:txBody>
      </p:sp>
    </p:spTree>
    <p:extLst>
      <p:ext uri="{BB962C8B-B14F-4D97-AF65-F5344CB8AC3E}">
        <p14:creationId xmlns:p14="http://schemas.microsoft.com/office/powerpoint/2010/main" val="1658625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380362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104366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1057167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4AE0A-4E37-7D40-B9B5-FDD135F86BFD}" type="slidenum">
              <a:rPr lang="en-US" smtClean="0"/>
              <a:t>33</a:t>
            </a:fld>
            <a:endParaRPr lang="en-US"/>
          </a:p>
        </p:txBody>
      </p:sp>
    </p:spTree>
    <p:extLst>
      <p:ext uri="{BB962C8B-B14F-4D97-AF65-F5344CB8AC3E}">
        <p14:creationId xmlns:p14="http://schemas.microsoft.com/office/powerpoint/2010/main" val="74148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ibre Baskerville" panose="020F0502020204030204" pitchFamily="34" charset="0"/>
              </a:rPr>
              <a:t>The new chatbots may well pass the </a:t>
            </a:r>
            <a:r>
              <a:rPr lang="en-US" b="0" i="0" u="sng" dirty="0">
                <a:solidFill>
                  <a:srgbClr val="4B4B4E"/>
                </a:solidFill>
                <a:effectLst/>
                <a:latin typeface="Libre Baskerville" panose="020F0502020204030204" pitchFamily="34" charset="0"/>
                <a:hlinkClick r:id="rId3"/>
              </a:rPr>
              <a:t>Turing test</a:t>
            </a:r>
            <a:r>
              <a:rPr lang="en-US" b="0" i="0" dirty="0">
                <a:solidFill>
                  <a:srgbClr val="000000"/>
                </a:solidFill>
                <a:effectLst/>
                <a:latin typeface="Libre Baskerville" panose="020F0502020204030204" pitchFamily="34" charset="0"/>
              </a:rPr>
              <a:t>, named for the British mathematician Alan Turing, who once suggested that a machine might be said to “think” if a human could not tell its responses from those of another human.</a:t>
            </a:r>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a:t>
            </a:fld>
            <a:endParaRPr lang="en-US" dirty="0"/>
          </a:p>
        </p:txBody>
      </p:sp>
    </p:spTree>
    <p:extLst>
      <p:ext uri="{BB962C8B-B14F-4D97-AF65-F5344CB8AC3E}">
        <p14:creationId xmlns:p14="http://schemas.microsoft.com/office/powerpoint/2010/main" val="194500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4AE0A-4E37-7D40-B9B5-FDD135F86BFD}" type="slidenum">
              <a:rPr lang="en-US" smtClean="0"/>
              <a:t>34</a:t>
            </a:fld>
            <a:endParaRPr lang="en-US"/>
          </a:p>
        </p:txBody>
      </p:sp>
    </p:spTree>
    <p:extLst>
      <p:ext uri="{BB962C8B-B14F-4D97-AF65-F5344CB8AC3E}">
        <p14:creationId xmlns:p14="http://schemas.microsoft.com/office/powerpoint/2010/main" val="3709298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AI age we are anthropomorphizing AI chatbots </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AI isn’t alive </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doesn’t … </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death comes when you either choose or are incapable of experiencing </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AI doesn’t experience.</a:t>
            </a:r>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37</a:t>
            </a:fld>
            <a:endParaRPr lang="en-US" dirty="0"/>
          </a:p>
        </p:txBody>
      </p:sp>
    </p:spTree>
    <p:extLst>
      <p:ext uri="{BB962C8B-B14F-4D97-AF65-F5344CB8AC3E}">
        <p14:creationId xmlns:p14="http://schemas.microsoft.com/office/powerpoint/2010/main" val="2504802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indent="0">
              <a:buNone/>
            </a:pPr>
            <a:r>
              <a:rPr lang="en-US" sz="1200" b="1" i="0" kern="1200" baseline="0" dirty="0">
                <a:solidFill>
                  <a:schemeClr val="tx1"/>
                </a:solidFill>
                <a:effectLst/>
                <a:latin typeface="+mn-lt"/>
                <a:ea typeface="+mn-ea"/>
                <a:cs typeface="Arial" pitchFamily="34" charset="0"/>
              </a:rPr>
              <a:t>None of us want to end up on the front page of the WSJ, without </a:t>
            </a:r>
            <a:r>
              <a:rPr lang="en-US" sz="1200" b="1" i="0" kern="1200" baseline="0" dirty="0" err="1">
                <a:solidFill>
                  <a:schemeClr val="tx1"/>
                </a:solidFill>
                <a:effectLst/>
                <a:latin typeface="+mn-lt"/>
                <a:ea typeface="+mn-ea"/>
                <a:cs typeface="Arial" pitchFamily="34" charset="0"/>
              </a:rPr>
              <a:t>governace</a:t>
            </a:r>
            <a:r>
              <a:rPr lang="en-US" sz="1200" b="1" i="0" kern="1200" baseline="0" dirty="0">
                <a:solidFill>
                  <a:schemeClr val="tx1"/>
                </a:solidFill>
                <a:effectLst/>
                <a:latin typeface="+mn-lt"/>
                <a:ea typeface="+mn-ea"/>
                <a:cs typeface="Arial" pitchFamily="34" charset="0"/>
              </a:rPr>
              <a:t> that is just what happens. </a:t>
            </a:r>
          </a:p>
          <a:p>
            <a:pPr marL="0" indent="0">
              <a:buNone/>
            </a:pPr>
            <a:endParaRPr lang="en-US" sz="1200" b="1" i="0" kern="1200" baseline="0" dirty="0">
              <a:solidFill>
                <a:schemeClr val="tx1"/>
              </a:solidFill>
              <a:effectLst/>
              <a:latin typeface="+mn-lt"/>
              <a:ea typeface="+mn-ea"/>
              <a:cs typeface="Arial" pitchFamily="34" charset="0"/>
            </a:endParaRPr>
          </a:p>
          <a:p>
            <a:r>
              <a:rPr lang="en-US" sz="1200" b="1" i="0" kern="1200" baseline="0" dirty="0">
                <a:solidFill>
                  <a:schemeClr val="tx1"/>
                </a:solidFill>
                <a:effectLst/>
                <a:latin typeface="+mn-lt"/>
                <a:ea typeface="+mn-ea"/>
                <a:cs typeface="Arial" pitchFamily="34" charset="0"/>
              </a:rPr>
              <a:t>Data is a shared asset. </a:t>
            </a:r>
            <a:r>
              <a:rPr lang="en-US" sz="1200" b="0" i="0" kern="1200" baseline="0" dirty="0">
                <a:solidFill>
                  <a:schemeClr val="tx1"/>
                </a:solidFill>
                <a:effectLst/>
                <a:latin typeface="+mn-lt"/>
                <a:ea typeface="+mn-ea"/>
                <a:cs typeface="Arial" pitchFamily="34" charset="0"/>
              </a:rPr>
              <a:t>It is often stated that good fences make good neighbors. This principle applies to data as well. In complex organizations, agreed upon boundaries delineate ownership and areas of responsibility.</a:t>
            </a:r>
          </a:p>
          <a:p>
            <a:endParaRPr lang="en-US" sz="1200" b="0" i="0" kern="1200" baseline="0" dirty="0">
              <a:solidFill>
                <a:schemeClr val="tx1"/>
              </a:solidFill>
              <a:effectLst/>
              <a:latin typeface="+mn-lt"/>
              <a:ea typeface="+mn-ea"/>
              <a:cs typeface="Arial" pitchFamily="34" charset="0"/>
            </a:endParaRPr>
          </a:p>
          <a:p>
            <a:r>
              <a:rPr lang="en-US" sz="1200" b="1" i="0" kern="1200" baseline="0" dirty="0">
                <a:solidFill>
                  <a:schemeClr val="tx1"/>
                </a:solidFill>
                <a:effectLst/>
                <a:latin typeface="+mn-lt"/>
                <a:ea typeface="+mn-ea"/>
                <a:cs typeface="Arial" pitchFamily="34" charset="0"/>
              </a:rPr>
              <a:t>Data is consumed by many. </a:t>
            </a:r>
            <a:r>
              <a:rPr lang="en-US" sz="1200" b="0" i="0" kern="1200" baseline="0" dirty="0">
                <a:solidFill>
                  <a:schemeClr val="tx1"/>
                </a:solidFill>
                <a:effectLst/>
                <a:latin typeface="+mn-lt"/>
                <a:ea typeface="+mn-ea"/>
                <a:cs typeface="Arial" pitchFamily="34" charset="0"/>
              </a:rPr>
              <a:t>For many executives, discussions revolving around data management can seem abstract or arcane. There is general consensus that decision-makers want data that is credible, accurate, reliable, and hopefully predictive and insightful</a:t>
            </a:r>
          </a:p>
          <a:p>
            <a:endParaRPr lang="en-US" sz="1200" b="0" i="0" kern="1200" baseline="0" dirty="0">
              <a:solidFill>
                <a:schemeClr val="tx1"/>
              </a:solidFill>
              <a:effectLst/>
              <a:latin typeface="+mn-lt"/>
              <a:ea typeface="+mn-ea"/>
              <a:cs typeface="Arial" pitchFamily="34" charset="0"/>
            </a:endParaRPr>
          </a:p>
          <a:p>
            <a:r>
              <a:rPr lang="en-US" sz="1200" b="1" i="0" kern="1200" baseline="0" dirty="0">
                <a:solidFill>
                  <a:schemeClr val="tx1"/>
                </a:solidFill>
                <a:effectLst/>
                <a:latin typeface="+mn-lt"/>
                <a:ea typeface="+mn-ea"/>
                <a:cs typeface="Arial" pitchFamily="34" charset="0"/>
              </a:rPr>
              <a:t>Data ownership is a responsibility.</a:t>
            </a:r>
            <a:r>
              <a:rPr lang="en-US" sz="1200" b="0" i="0" kern="1200" baseline="0" dirty="0">
                <a:solidFill>
                  <a:schemeClr val="tx1"/>
                </a:solidFill>
                <a:effectLst/>
                <a:latin typeface="+mn-lt"/>
                <a:ea typeface="+mn-ea"/>
                <a:cs typeface="Arial" pitchFamily="34" charset="0"/>
              </a:rPr>
              <a:t> The data life-cycle process illustrates the various forks along the way where data may be transformed, or where ‘bad data’ may be propagated.</a:t>
            </a:r>
          </a:p>
          <a:p>
            <a:endParaRPr lang="en-US" sz="1200" b="0" i="0" kern="1200" baseline="0" dirty="0">
              <a:solidFill>
                <a:schemeClr val="tx1"/>
              </a:solidFill>
              <a:effectLst/>
              <a:latin typeface="+mn-lt"/>
              <a:ea typeface="+mn-ea"/>
              <a:cs typeface="Arial" pitchFamily="34" charset="0"/>
            </a:endParaRPr>
          </a:p>
          <a:p>
            <a:r>
              <a:rPr lang="en-US" sz="1200" b="1" i="0" kern="1200" baseline="0" dirty="0">
                <a:solidFill>
                  <a:schemeClr val="tx1"/>
                </a:solidFill>
                <a:effectLst/>
                <a:latin typeface="+mn-lt"/>
                <a:ea typeface="+mn-ea"/>
                <a:cs typeface="Arial" pitchFamily="34" charset="0"/>
              </a:rPr>
              <a:t>Data is not just for specialists. </a:t>
            </a:r>
            <a:r>
              <a:rPr lang="en-US" sz="1200" b="0" i="0" kern="1200" baseline="0" dirty="0">
                <a:solidFill>
                  <a:schemeClr val="tx1"/>
                </a:solidFill>
                <a:effectLst/>
                <a:latin typeface="+mn-lt"/>
                <a:ea typeface="+mn-ea"/>
                <a:cs typeface="Arial" pitchFamily="34" charset="0"/>
              </a:rPr>
              <a:t>Like with any specialized field – medicine, military, sports, finance, academia – data is a complex domain that fosters its own specialists with their own jargon – meta-data, master data management, ETL, Hadoop. </a:t>
            </a:r>
            <a:endParaRPr lang="en-US" dirty="0"/>
          </a:p>
        </p:txBody>
      </p:sp>
    </p:spTree>
    <p:extLst>
      <p:ext uri="{BB962C8B-B14F-4D97-AF65-F5344CB8AC3E}">
        <p14:creationId xmlns:p14="http://schemas.microsoft.com/office/powerpoint/2010/main" val="883221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en-US" dirty="0"/>
              <a:t>Reach out to our team, we are here</a:t>
            </a:r>
            <a:r>
              <a:rPr lang="en-US" baseline="0" dirty="0"/>
              <a:t> to serve the rest of product management not just a handful </a:t>
            </a:r>
            <a:r>
              <a:rPr lang="en-US" sz="1200" b="1" i="1" dirty="0">
                <a:solidFill>
                  <a:schemeClr val="bg1">
                    <a:lumMod val="95000"/>
                  </a:schemeClr>
                </a:solidFill>
              </a:rPr>
              <a:t>“It’s a journey, not a destination”  </a:t>
            </a:r>
          </a:p>
          <a:p>
            <a:endParaRPr lang="en-US" dirty="0"/>
          </a:p>
        </p:txBody>
      </p:sp>
      <p:sp>
        <p:nvSpPr>
          <p:cNvPr id="4" name="Footer Placeholder 3"/>
          <p:cNvSpPr>
            <a:spLocks noGrp="1"/>
          </p:cNvSpPr>
          <p:nvPr>
            <p:ph type="ftr" sz="quarter" idx="10"/>
          </p:nvPr>
        </p:nvSpPr>
        <p:spPr>
          <a:xfrm>
            <a:off x="1626024" y="8589487"/>
            <a:ext cx="3290992" cy="367983"/>
          </a:xfrm>
          <a:prstGeom prst="rect">
            <a:avLst/>
          </a:prstGeom>
        </p:spPr>
        <p:txBody>
          <a:bodyPr/>
          <a:lstStyle/>
          <a:p>
            <a:pPr>
              <a:defRPr/>
            </a:pPr>
            <a:r>
              <a:rPr lang="en-US"/>
              <a:t>Copyright © 2014, SAS Institute Inc. All rights reserved.</a:t>
            </a:r>
            <a:endParaRPr lang="en-US" dirty="0">
              <a:latin typeface="Arial"/>
            </a:endParaRPr>
          </a:p>
        </p:txBody>
      </p:sp>
      <p:sp>
        <p:nvSpPr>
          <p:cNvPr id="5" name="Slide Number Placeholder 4"/>
          <p:cNvSpPr>
            <a:spLocks noGrp="1"/>
          </p:cNvSpPr>
          <p:nvPr>
            <p:ph type="sldNum" sz="quarter" idx="11"/>
          </p:nvPr>
        </p:nvSpPr>
        <p:spPr>
          <a:xfrm>
            <a:off x="5024121" y="8589487"/>
            <a:ext cx="1518920" cy="367983"/>
          </a:xfrm>
          <a:prstGeom prst="rect">
            <a:avLst/>
          </a:prstGeom>
        </p:spPr>
        <p:txBody>
          <a:bodyPr/>
          <a:lstStyle/>
          <a:p>
            <a:pPr>
              <a:defRPr/>
            </a:pPr>
            <a:fld id="{975C7CCA-B034-4ACA-92B8-318F909601AE}" type="slidenum">
              <a:rPr lang="en-US" smtClean="0"/>
              <a:pPr>
                <a:defRPr/>
              </a:pPr>
              <a:t>41</a:t>
            </a:fld>
            <a:endParaRPr lang="en-US" dirty="0"/>
          </a:p>
        </p:txBody>
      </p:sp>
    </p:spTree>
    <p:extLst>
      <p:ext uri="{BB962C8B-B14F-4D97-AF65-F5344CB8AC3E}">
        <p14:creationId xmlns:p14="http://schemas.microsoft.com/office/powerpoint/2010/main" val="245473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seen these trends come and go… 8 years ago it was big data and Hadoop today it’s AI –  like any trend we have peel back the onion to see what's really going on…. </a:t>
            </a:r>
          </a:p>
          <a:p>
            <a:endParaRPr lang="en-US" dirty="0"/>
          </a:p>
          <a:p>
            <a:r>
              <a:rPr lang="en-US" dirty="0"/>
              <a:t>the real story about Big Data hype parts in my opinion can be divided into two themes: </a:t>
            </a:r>
          </a:p>
          <a:p>
            <a:endParaRPr lang="en-US" dirty="0"/>
          </a:p>
          <a:p>
            <a:r>
              <a:rPr lang="en-US" dirty="0"/>
              <a:t>First business woke up the potential of leveraging their data with analytics, we saw explosive growth in the interest in Data Processing, and Business Intelligence and now we’ve seen that with advanced analytics, machine learning and AI </a:t>
            </a:r>
          </a:p>
          <a:p>
            <a:endParaRPr lang="en-US" dirty="0"/>
          </a:p>
          <a:p>
            <a:r>
              <a:rPr lang="en-US" dirty="0"/>
              <a:t>Second was the cost of storage and computing nose dived giving rise to Cloud computing … I mean </a:t>
            </a:r>
            <a:r>
              <a:rPr lang="en-US" dirty="0" err="1"/>
              <a:t>i</a:t>
            </a:r>
            <a:r>
              <a:rPr lang="en-US" dirty="0"/>
              <a:t> just bought a 2 TB $50 the other day…</a:t>
            </a:r>
          </a:p>
          <a:p>
            <a:endParaRPr lang="en-US" dirty="0"/>
          </a:p>
          <a:p>
            <a:endParaRPr lang="en-US" dirty="0"/>
          </a:p>
        </p:txBody>
      </p:sp>
      <p:sp>
        <p:nvSpPr>
          <p:cNvPr id="4" name="Slide Number Placeholder 3"/>
          <p:cNvSpPr>
            <a:spLocks noGrp="1"/>
          </p:cNvSpPr>
          <p:nvPr>
            <p:ph type="sldNum" sz="quarter" idx="10"/>
          </p:nvPr>
        </p:nvSpPr>
        <p:spPr/>
        <p:txBody>
          <a:bodyPr/>
          <a:lstStyle/>
          <a:p>
            <a:fld id="{BF7841CA-DEEE-4846-A040-A581B5239438}" type="slidenum">
              <a:rPr lang="en-US" smtClean="0"/>
              <a:t>5</a:t>
            </a:fld>
            <a:endParaRPr lang="en-US"/>
          </a:p>
        </p:txBody>
      </p:sp>
    </p:spTree>
    <p:extLst>
      <p:ext uri="{BB962C8B-B14F-4D97-AF65-F5344CB8AC3E}">
        <p14:creationId xmlns:p14="http://schemas.microsoft.com/office/powerpoint/2010/main" val="18491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I joke about the 3 V’s of big data – it was a great catch-phrase that we could latch onto, just like the 5 D’s of dodgeball. So I’ve come up with my own catch phrase…. </a:t>
            </a:r>
          </a:p>
        </p:txBody>
      </p:sp>
      <p:sp>
        <p:nvSpPr>
          <p:cNvPr id="4" name="Slide Number Placeholder 3"/>
          <p:cNvSpPr>
            <a:spLocks noGrp="1"/>
          </p:cNvSpPr>
          <p:nvPr>
            <p:ph type="sldNum" sz="quarter" idx="10"/>
          </p:nvPr>
        </p:nvSpPr>
        <p:spPr/>
        <p:txBody>
          <a:bodyPr/>
          <a:lstStyle/>
          <a:p>
            <a:fld id="{BF7841CA-DEEE-4846-A040-A581B5239438}" type="slidenum">
              <a:rPr lang="en-US" smtClean="0"/>
              <a:t>6</a:t>
            </a:fld>
            <a:endParaRPr lang="en-US"/>
          </a:p>
        </p:txBody>
      </p:sp>
    </p:spTree>
    <p:extLst>
      <p:ext uri="{BB962C8B-B14F-4D97-AF65-F5344CB8AC3E}">
        <p14:creationId xmlns:p14="http://schemas.microsoft.com/office/powerpoint/2010/main" val="193579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err="1"/>
              <a:t>TKspeaks</a:t>
            </a:r>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289564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Hindsight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68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3 experts, one has been and one competitor… so </a:t>
            </a:r>
          </a:p>
        </p:txBody>
      </p:sp>
      <p:sp>
        <p:nvSpPr>
          <p:cNvPr id="4" name="Slide Number Placeholder 3"/>
          <p:cNvSpPr>
            <a:spLocks noGrp="1"/>
          </p:cNvSpPr>
          <p:nvPr>
            <p:ph type="sldNum" sz="quarter" idx="5"/>
          </p:nvPr>
        </p:nvSpPr>
        <p:spPr/>
        <p:txBody>
          <a:bodyPr/>
          <a:lstStyle/>
          <a:p>
            <a:fld id="{CEE4AE0A-4E37-7D40-B9B5-FDD135F86BFD}" type="slidenum">
              <a:rPr lang="en-US" smtClean="0"/>
              <a:t>10</a:t>
            </a:fld>
            <a:endParaRPr lang="en-US"/>
          </a:p>
        </p:txBody>
      </p:sp>
    </p:spTree>
    <p:extLst>
      <p:ext uri="{BB962C8B-B14F-4D97-AF65-F5344CB8AC3E}">
        <p14:creationId xmlns:p14="http://schemas.microsoft.com/office/powerpoint/2010/main" val="1884506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t>
            </a:r>
          </a:p>
          <a:p>
            <a:br>
              <a:rPr lang="en-US" dirty="0"/>
            </a:br>
            <a:endParaRPr lang="en-US" dirty="0"/>
          </a:p>
        </p:txBody>
      </p:sp>
      <p:sp>
        <p:nvSpPr>
          <p:cNvPr id="4" name="Slide Number Placeholder 3"/>
          <p:cNvSpPr>
            <a:spLocks noGrp="1"/>
          </p:cNvSpPr>
          <p:nvPr>
            <p:ph type="sldNum" sz="quarter" idx="5"/>
          </p:nvPr>
        </p:nvSpPr>
        <p:spPr/>
        <p:txBody>
          <a:bodyPr/>
          <a:lstStyle/>
          <a:p>
            <a:fld id="{CEE4AE0A-4E37-7D40-B9B5-FDD135F86BFD}" type="slidenum">
              <a:rPr lang="en-US" smtClean="0"/>
              <a:t>11</a:t>
            </a:fld>
            <a:endParaRPr lang="en-US"/>
          </a:p>
        </p:txBody>
      </p:sp>
    </p:spTree>
    <p:extLst>
      <p:ext uri="{BB962C8B-B14F-4D97-AF65-F5344CB8AC3E}">
        <p14:creationId xmlns:p14="http://schemas.microsoft.com/office/powerpoint/2010/main" val="160396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3100" y="1181100"/>
            <a:ext cx="5664200" cy="3187700"/>
          </a:xfrm>
        </p:spPr>
      </p:sp>
      <p:sp>
        <p:nvSpPr>
          <p:cNvPr id="3" name="Notes Placeholder 2"/>
          <p:cNvSpPr>
            <a:spLocks noGrp="1"/>
          </p:cNvSpPr>
          <p:nvPr>
            <p:ph type="body" idx="1"/>
          </p:nvPr>
        </p:nvSpPr>
        <p:spPr/>
        <p:txBody>
          <a:bodyPr/>
          <a:lstStyle/>
          <a:p>
            <a:pPr fontAlgn="base"/>
            <a:r>
              <a:rPr lang="en-US" b="1" dirty="0"/>
              <a:t>You’ll also hear about statistics and artificial intelligence, data mining and data science – here is my take… and let me say this is one person’s opinion don’t’ start sending me hate mail… </a:t>
            </a:r>
          </a:p>
          <a:p>
            <a:pPr fontAlgn="base"/>
            <a:endParaRPr lang="en-US" b="1" dirty="0"/>
          </a:p>
          <a:p>
            <a:pPr fontAlgn="base"/>
            <a:r>
              <a:rPr lang="en-US" baseline="0" dirty="0"/>
              <a:t>there is no “evaluation”  or way to measure the accuracy of the algorithm – then you don’t have ML and AI </a:t>
            </a:r>
            <a:endParaRPr lang="en-US" b="1" dirty="0"/>
          </a:p>
          <a:p>
            <a:pPr fontAlgn="base"/>
            <a:endParaRPr lang="en-US" b="1" dirty="0"/>
          </a:p>
          <a:p>
            <a:pPr fontAlgn="base"/>
            <a:r>
              <a:rPr lang="en-US" b="1" dirty="0"/>
              <a:t>Statistics</a:t>
            </a:r>
            <a:r>
              <a:rPr lang="en-US" dirty="0"/>
              <a:t> is about describing distributions, and inferring relationships, testing hypothesis, deriving estimates, , and quantifying the data. – </a:t>
            </a:r>
            <a:r>
              <a:rPr lang="en-US" u="sng" dirty="0"/>
              <a:t>statistics is a science,</a:t>
            </a:r>
          </a:p>
          <a:p>
            <a:pPr fontAlgn="base"/>
            <a:r>
              <a:rPr lang="en-US" u="sng" dirty="0"/>
              <a:t> </a:t>
            </a:r>
            <a:r>
              <a:rPr lang="en-US" dirty="0"/>
              <a:t>a discipline where data mining, ml and </a:t>
            </a:r>
            <a:r>
              <a:rPr lang="en-US" dirty="0" err="1"/>
              <a:t>ai</a:t>
            </a:r>
            <a:r>
              <a:rPr lang="en-US" dirty="0"/>
              <a:t> are an amalgam of statistics and computer science. </a:t>
            </a:r>
          </a:p>
          <a:p>
            <a:pPr fontAlgn="base"/>
            <a:endParaRPr lang="en-US" b="1" dirty="0"/>
          </a:p>
          <a:p>
            <a:pPr marL="174708" indent="-186355" defTabSz="372709" fontAlgn="base">
              <a:spcBef>
                <a:spcPts val="815"/>
              </a:spcBef>
              <a:defRPr/>
            </a:pPr>
            <a:r>
              <a:rPr lang="en-US" b="1" dirty="0"/>
              <a:t>Statistical models are about description and inference not necessarily about predictive accuracy – problems like </a:t>
            </a:r>
            <a:r>
              <a:rPr lang="en-US" u="sng" dirty="0"/>
              <a:t>speech recognition, image recognition, handwriting recognition</a:t>
            </a:r>
            <a:r>
              <a:rPr lang="en-US" u="sng" baseline="0" dirty="0"/>
              <a:t> </a:t>
            </a:r>
            <a:r>
              <a:rPr lang="en-US" baseline="0" dirty="0"/>
              <a:t>are tough to </a:t>
            </a:r>
            <a:r>
              <a:rPr lang="en-US" b="1" baseline="0" dirty="0"/>
              <a:t>accurately</a:t>
            </a:r>
            <a:r>
              <a:rPr lang="en-US" baseline="0" dirty="0"/>
              <a:t> do with statistical techniques alone. However, statistical models are really useful in evaluating the effectiveness of a machine learning system. </a:t>
            </a:r>
            <a:endParaRPr lang="en-US" dirty="0"/>
          </a:p>
          <a:p>
            <a:pPr fontAlgn="base"/>
            <a:endParaRPr lang="en-US" b="1" dirty="0"/>
          </a:p>
          <a:p>
            <a:pPr fontAlgn="base"/>
            <a:r>
              <a:rPr lang="en-US" b="1" dirty="0"/>
              <a:t>Data Mining</a:t>
            </a:r>
            <a:r>
              <a:rPr lang="en-US" dirty="0"/>
              <a:t> is about using statistics and other methods to find patterns hidden in the data so that you can</a:t>
            </a:r>
            <a:r>
              <a:rPr lang="en-US" u="sng" dirty="0"/>
              <a:t> </a:t>
            </a:r>
            <a:r>
              <a:rPr lang="en-US" i="1" u="sng" dirty="0"/>
              <a:t>explain</a:t>
            </a:r>
            <a:r>
              <a:rPr lang="en-US" u="sng" dirty="0"/>
              <a:t> some phenomenon</a:t>
            </a:r>
            <a:r>
              <a:rPr lang="en-US" dirty="0"/>
              <a:t>. </a:t>
            </a:r>
          </a:p>
          <a:p>
            <a:pPr fontAlgn="base"/>
            <a:endParaRPr lang="en-US" dirty="0"/>
          </a:p>
          <a:p>
            <a:pPr fontAlgn="base"/>
            <a:r>
              <a:rPr lang="en-US" b="1" dirty="0"/>
              <a:t>Machine Learning</a:t>
            </a:r>
            <a:r>
              <a:rPr lang="en-US" dirty="0"/>
              <a:t> uses </a:t>
            </a:r>
            <a:r>
              <a:rPr lang="en-US" b="1" dirty="0"/>
              <a:t>Data Mining</a:t>
            </a:r>
            <a:r>
              <a:rPr lang="en-US" dirty="0"/>
              <a:t> techniques and other learning algorithms to build models of what is happening behind some data so that it can </a:t>
            </a:r>
            <a:r>
              <a:rPr lang="en-US" i="1" dirty="0"/>
              <a:t>predict</a:t>
            </a:r>
            <a:r>
              <a:rPr lang="en-US" dirty="0"/>
              <a:t> future outcomes. Math is the basis for many of the algorithms, but this is more towards programming.</a:t>
            </a:r>
          </a:p>
          <a:p>
            <a:pPr fontAlgn="base"/>
            <a:endParaRPr lang="en-US" dirty="0"/>
          </a:p>
          <a:p>
            <a:pPr fontAlgn="base"/>
            <a:r>
              <a:rPr lang="en-US" b="1" dirty="0"/>
              <a:t>Artificial Intelligence</a:t>
            </a:r>
            <a:r>
              <a:rPr lang="en-US" dirty="0"/>
              <a:t> uses </a:t>
            </a:r>
            <a:r>
              <a:rPr lang="en-US" u="sng" dirty="0"/>
              <a:t>many models </a:t>
            </a:r>
            <a:r>
              <a:rPr lang="en-US" dirty="0"/>
              <a:t>built by </a:t>
            </a:r>
            <a:r>
              <a:rPr lang="en-US" b="1" dirty="0"/>
              <a:t>Machine Learning</a:t>
            </a:r>
            <a:r>
              <a:rPr lang="en-US" dirty="0"/>
              <a:t> and other ways to </a:t>
            </a:r>
            <a:r>
              <a:rPr lang="en-US" b="1" i="1" dirty="0"/>
              <a:t>reason</a:t>
            </a:r>
            <a:r>
              <a:rPr lang="en-US" dirty="0"/>
              <a:t> about the world and give rise to </a:t>
            </a:r>
            <a:r>
              <a:rPr lang="en-US" u="sng" dirty="0"/>
              <a:t>intelligent </a:t>
            </a:r>
            <a:r>
              <a:rPr lang="en-US" i="1" u="sng" dirty="0"/>
              <a:t>behavior or behavior that mimics behavioral human or other interaction</a:t>
            </a:r>
            <a:r>
              <a:rPr lang="en-US" dirty="0"/>
              <a:t> whether this is playing a game or driving a robot/car. Artificial Intelligence has some goal to achieve by predicting how actions will affect the model of the world and chooses the actions that will best achieve that goal. Very programming based.</a:t>
            </a:r>
          </a:p>
          <a:p>
            <a:endParaRPr lang="en-US" dirty="0"/>
          </a:p>
          <a:p>
            <a:endParaRPr lang="en-US" dirty="0"/>
          </a:p>
          <a:p>
            <a:r>
              <a:rPr lang="en-US" dirty="0"/>
              <a:t>Anyway, the statisticians, mathematicians,</a:t>
            </a:r>
            <a:r>
              <a:rPr lang="en-US" baseline="0" dirty="0"/>
              <a:t> and scientists out there will probably take issue with my descriptions – you can send hate mail </a:t>
            </a:r>
          </a:p>
          <a:p>
            <a:pPr marL="0" indent="0">
              <a:buNone/>
            </a:pPr>
            <a:endParaRPr lang="en-US" dirty="0"/>
          </a:p>
          <a:p>
            <a:r>
              <a:rPr lang="en-US" dirty="0"/>
              <a:t>Machine Learning has </a:t>
            </a:r>
            <a:r>
              <a:rPr lang="en-US" baseline="0" dirty="0"/>
              <a:t>4 basic ingredients – to be considered Machine Learning or Computer Learning </a:t>
            </a:r>
            <a:endParaRPr lang="en-US" dirty="0"/>
          </a:p>
          <a:p>
            <a:pPr lvl="1"/>
            <a:r>
              <a:rPr lang="en-US" dirty="0"/>
              <a:t>Train</a:t>
            </a:r>
            <a:r>
              <a:rPr lang="en-US" baseline="0" dirty="0"/>
              <a:t> an algorithm to recognize some pattern </a:t>
            </a:r>
          </a:p>
          <a:p>
            <a:pPr lvl="1"/>
            <a:r>
              <a:rPr lang="en-US" baseline="0" dirty="0"/>
              <a:t>Evaluate the “accuracy” of the algorithm </a:t>
            </a:r>
          </a:p>
          <a:p>
            <a:pPr lvl="1"/>
            <a:r>
              <a:rPr lang="en-US" baseline="0" dirty="0"/>
              <a:t>Apply of the algorithm on new and unseen data within a system </a:t>
            </a:r>
          </a:p>
          <a:p>
            <a:pPr lvl="1"/>
            <a:r>
              <a:rPr lang="en-US" baseline="0" dirty="0"/>
              <a:t>Learn from outcomes of the algorithm on new and unseen data – repeating steps 1 – 3 </a:t>
            </a:r>
          </a:p>
          <a:p>
            <a:pPr lvl="1"/>
            <a:endParaRPr lang="en-US" dirty="0"/>
          </a:p>
          <a:p>
            <a:pPr lvl="1"/>
            <a:endParaRPr lang="en-US" dirty="0"/>
          </a:p>
          <a:p>
            <a:pPr lvl="1"/>
            <a:r>
              <a:rPr lang="en-US" dirty="0"/>
              <a:t>You can use this to evaluat</a:t>
            </a:r>
            <a:r>
              <a:rPr lang="en-US" baseline="0" dirty="0"/>
              <a:t>e reality from the hype… </a:t>
            </a:r>
            <a:endParaRPr lang="en-US" dirty="0"/>
          </a:p>
          <a:p>
            <a:pPr lvl="1"/>
            <a:r>
              <a:rPr lang="en-US" dirty="0"/>
              <a:t>If there is no “algorithm”</a:t>
            </a:r>
            <a:r>
              <a:rPr lang="en-US" baseline="0" dirty="0"/>
              <a:t> there is no “machine”, an algorithm can be as simple as IF this THEN that.  </a:t>
            </a:r>
          </a:p>
          <a:p>
            <a:pPr lvl="1"/>
            <a:r>
              <a:rPr lang="en-US" baseline="0" dirty="0"/>
              <a:t>If there is no evaluation then you just have a computer program </a:t>
            </a:r>
          </a:p>
          <a:p>
            <a:pPr lvl="1"/>
            <a:r>
              <a:rPr lang="en-US" baseline="0" dirty="0"/>
              <a:t>If you can’t apply it to new data you’ve just made a execute once computer program – </a:t>
            </a:r>
          </a:p>
          <a:p>
            <a:pPr lvl="1"/>
            <a:r>
              <a:rPr lang="en-US" baseline="0" dirty="0"/>
              <a:t>If you can’t learn and improve from the outcomes you just have a computer program </a:t>
            </a:r>
          </a:p>
          <a:p>
            <a:pPr lvl="1"/>
            <a:endParaRPr lang="en-US" dirty="0"/>
          </a:p>
          <a:p>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A2923459-2275-4011-AB16-7B88E2DF30C7}" type="slidenum">
              <a:rPr lang="en-US" smtClean="0">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295290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7132015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Blue Background">
    <p:bg>
      <p:bgPr>
        <a:solidFill>
          <a:srgbClr val="1F344C"/>
        </a:solidFill>
        <a:effectLst/>
      </p:bgPr>
    </p:bg>
    <p:spTree>
      <p:nvGrpSpPr>
        <p:cNvPr id="1" name=""/>
        <p:cNvGrpSpPr/>
        <p:nvPr/>
      </p:nvGrpSpPr>
      <p:grpSpPr>
        <a:xfrm>
          <a:off x="0" y="0"/>
          <a:ext cx="0" cy="0"/>
          <a:chOff x="0" y="0"/>
          <a:chExt cx="0" cy="0"/>
        </a:xfrm>
      </p:grpSpPr>
      <p:sp>
        <p:nvSpPr>
          <p:cNvPr id="16" name="Rectangle 15"/>
          <p:cNvSpPr/>
          <p:nvPr userDrawn="1"/>
        </p:nvSpPr>
        <p:spPr>
          <a:xfrm>
            <a:off x="5072333" y="897149"/>
            <a:ext cx="828135" cy="862641"/>
          </a:xfrm>
          <a:prstGeom prst="rect">
            <a:avLst/>
          </a:prstGeom>
          <a:solidFill>
            <a:srgbClr val="1F3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Tree>
    <p:extLst>
      <p:ext uri="{BB962C8B-B14F-4D97-AF65-F5344CB8AC3E}">
        <p14:creationId xmlns:p14="http://schemas.microsoft.com/office/powerpoint/2010/main" val="26189359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mag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040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835152" y="853440"/>
            <a:ext cx="10521696" cy="365760"/>
          </a:xfrm>
        </p:spPr>
        <p:txBody>
          <a:bodyPr wrap="square" anchor="ctr" anchorCtr="0">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4409200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baseline="0">
                <a:solidFill>
                  <a:srgbClr val="82682E"/>
                </a:solidFill>
                <a:latin typeface="+mj-lt"/>
                <a:ea typeface="Amazon Ember Medium" panose="020B0603020204020204" pitchFamily="34" charset="0"/>
                <a:cs typeface="Amazon Ember Medium" panose="020B0603020204020204" pitchFamily="34" charset="0"/>
              </a:defRPr>
            </a:lvl1pPr>
          </a:lstStyle>
          <a:p>
            <a:r>
              <a:rPr lang="en-US" dirty="0"/>
              <a:t>Click to edit Master title style</a:t>
            </a:r>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496878" y="1471604"/>
            <a:ext cx="11198244" cy="4693645"/>
          </a:xfrm>
          <a:prstGeom prst="rect">
            <a:avLst/>
          </a:prstGeom>
        </p:spPr>
        <p:txBody>
          <a:bodyPr/>
          <a:lstStyle>
            <a:lvl1pPr marL="457200" indent="-457200">
              <a:buFont typeface="Arial" panose="020B0604020202020204" pitchFamily="34" charset="0"/>
              <a:buChar char="•"/>
              <a:defRPr sz="2600" baseline="0">
                <a:latin typeface="+mn-lt"/>
                <a:ea typeface="Amazon Ember" panose="020B0603020204020204" pitchFamily="34" charset="0"/>
                <a:cs typeface="Amazon Ember" panose="020B0603020204020204" pitchFamily="34" charset="0"/>
              </a:defRPr>
            </a:lvl1pPr>
            <a:lvl2pPr marL="800100" indent="-342900">
              <a:buFont typeface="Arial" panose="020B0604020202020204" pitchFamily="34" charset="0"/>
              <a:buChar char="•"/>
              <a:defRPr sz="2400" baseline="0">
                <a:latin typeface="+mn-lt"/>
                <a:ea typeface="Amazon Ember" panose="020B0603020204020204" pitchFamily="34" charset="0"/>
                <a:cs typeface="Amazon Ember" panose="020B0603020204020204" pitchFamily="34" charset="0"/>
              </a:defRPr>
            </a:lvl2pPr>
            <a:lvl3pPr marL="1257300" indent="-342900">
              <a:buFont typeface="Arial" panose="020B0604020202020204" pitchFamily="34" charset="0"/>
              <a:buChar char="•"/>
              <a:defRPr sz="2200" baseline="0">
                <a:latin typeface="+mn-lt"/>
                <a:ea typeface="Amazon Ember" panose="020B0603020204020204" pitchFamily="34" charset="0"/>
                <a:cs typeface="Amazon Ember" panose="020B0603020204020204" pitchFamily="34" charset="0"/>
              </a:defRPr>
            </a:lvl3pPr>
            <a:lvl4pPr marL="1714500" indent="-342900">
              <a:buFont typeface="Arial" panose="020B0604020202020204" pitchFamily="34" charset="0"/>
              <a:buChar char="•"/>
              <a:defRPr sz="2000" baseline="0">
                <a:latin typeface="+mn-lt"/>
                <a:ea typeface="Amazon Ember" panose="020B0603020204020204" pitchFamily="34" charset="0"/>
                <a:cs typeface="Amazon Ember" panose="020B0603020204020204" pitchFamily="34" charset="0"/>
              </a:defRPr>
            </a:lvl4pPr>
            <a:lvl5pPr marL="2114550" indent="-285750">
              <a:buFont typeface="Arial" panose="020B0604020202020204" pitchFamily="34" charset="0"/>
              <a:buChar char="•"/>
              <a:defRPr sz="1800" baseline="0">
                <a:latin typeface="+mn-lt"/>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86603285-D8CE-0A4C-B73F-E48A74477B6A}"/>
              </a:ext>
            </a:extLst>
          </p:cNvPr>
          <p:cNvSpPr/>
          <p:nvPr/>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258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11/5/24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11/5/24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3" r:id="rId12"/>
    <p:sldLayoutId id="2147483854" r:id="rId13"/>
    <p:sldLayoutId id="2147483855" r:id="rId14"/>
    <p:sldLayoutId id="2147483856" r:id="rId15"/>
    <p:sldLayoutId id="2147483857" r:id="rId16"/>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PHjXf0y-VRw?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Angle view of circuit shaped like a brain">
            <a:extLst>
              <a:ext uri="{FF2B5EF4-FFF2-40B4-BE49-F238E27FC236}">
                <a16:creationId xmlns:a16="http://schemas.microsoft.com/office/drawing/2014/main" id="{901B99A8-FEE8-C9C3-951A-3BE6F4B233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 b="-1"/>
          <a:stretch/>
        </p:blipFill>
        <p:spPr>
          <a:xfrm>
            <a:off x="20" y="-1"/>
            <a:ext cx="12188932" cy="6858000"/>
          </a:xfrm>
          <a:prstGeom prst="rect">
            <a:avLst/>
          </a:prstGeom>
        </p:spPr>
      </p:pic>
      <p:sp>
        <p:nvSpPr>
          <p:cNvPr id="17" name="Rectangle 1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9F5117D-F01D-741B-9789-D05B33699287}"/>
              </a:ext>
            </a:extLst>
          </p:cNvPr>
          <p:cNvSpPr>
            <a:spLocks noGrp="1"/>
          </p:cNvSpPr>
          <p:nvPr>
            <p:ph type="ctrTitle"/>
          </p:nvPr>
        </p:nvSpPr>
        <p:spPr>
          <a:xfrm>
            <a:off x="643467" y="1298448"/>
            <a:ext cx="3685070" cy="3255264"/>
          </a:xfrm>
        </p:spPr>
        <p:txBody>
          <a:bodyPr>
            <a:normAutofit/>
          </a:bodyPr>
          <a:lstStyle/>
          <a:p>
            <a:r>
              <a:rPr lang="en-US" sz="4400"/>
              <a:t>Artificial Intelligence</a:t>
            </a:r>
          </a:p>
        </p:txBody>
      </p:sp>
      <p:sp>
        <p:nvSpPr>
          <p:cNvPr id="3" name="Subtitle 2">
            <a:extLst>
              <a:ext uri="{FF2B5EF4-FFF2-40B4-BE49-F238E27FC236}">
                <a16:creationId xmlns:a16="http://schemas.microsoft.com/office/drawing/2014/main" id="{F950E0F5-CCF7-BB5C-33BB-971545D05393}"/>
              </a:ext>
            </a:extLst>
          </p:cNvPr>
          <p:cNvSpPr>
            <a:spLocks noGrp="1"/>
          </p:cNvSpPr>
          <p:nvPr>
            <p:ph type="subTitle" idx="1"/>
          </p:nvPr>
        </p:nvSpPr>
        <p:spPr>
          <a:xfrm>
            <a:off x="643467" y="4670246"/>
            <a:ext cx="3685069" cy="914400"/>
          </a:xfrm>
        </p:spPr>
        <p:txBody>
          <a:bodyPr>
            <a:normAutofit/>
          </a:bodyPr>
          <a:lstStyle/>
          <a:p>
            <a:r>
              <a:rPr lang="en-US"/>
              <a:t>An introduction to AI</a:t>
            </a:r>
            <a:endParaRPr lang="en-US" dirty="0"/>
          </a:p>
        </p:txBody>
      </p:sp>
      <p:sp>
        <p:nvSpPr>
          <p:cNvPr id="18" name="Rectangle 1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27652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6B0D-B93A-D4AC-6816-C0725ADA8A19}"/>
              </a:ext>
            </a:extLst>
          </p:cNvPr>
          <p:cNvSpPr>
            <a:spLocks noGrp="1"/>
          </p:cNvSpPr>
          <p:nvPr>
            <p:ph type="title"/>
          </p:nvPr>
        </p:nvSpPr>
        <p:spPr/>
        <p:txBody>
          <a:bodyPr/>
          <a:lstStyle/>
          <a:p>
            <a:r>
              <a:rPr lang="en-US" dirty="0"/>
              <a:t>Maybe we’ll ask the experts…</a:t>
            </a:r>
          </a:p>
        </p:txBody>
      </p:sp>
      <p:sp>
        <p:nvSpPr>
          <p:cNvPr id="3" name="Content Placeholder 2">
            <a:extLst>
              <a:ext uri="{FF2B5EF4-FFF2-40B4-BE49-F238E27FC236}">
                <a16:creationId xmlns:a16="http://schemas.microsoft.com/office/drawing/2014/main" id="{50DD07CD-3B7B-7DE4-1C2B-DDBE5740F77C}"/>
              </a:ext>
            </a:extLst>
          </p:cNvPr>
          <p:cNvSpPr>
            <a:spLocks noGrp="1"/>
          </p:cNvSpPr>
          <p:nvPr>
            <p:ph idx="1"/>
          </p:nvPr>
        </p:nvSpPr>
        <p:spPr/>
        <p:txBody>
          <a:bodyPr>
            <a:normAutofit fontScale="70000" lnSpcReduction="20000"/>
          </a:bodyPr>
          <a:lstStyle/>
          <a:p>
            <a:pPr marL="0" indent="0" algn="ctr">
              <a:buNone/>
            </a:pPr>
            <a:r>
              <a:rPr lang="en-US" b="1" dirty="0"/>
              <a:t>Amazon</a:t>
            </a:r>
            <a:r>
              <a:rPr lang="en-US" dirty="0"/>
              <a:t> </a:t>
            </a:r>
            <a:r>
              <a:rPr lang="en-US" i="1" dirty="0"/>
              <a:t>“AI is the technology that enables computers and machines to </a:t>
            </a:r>
            <a:r>
              <a:rPr lang="en-US" b="1" i="1" u="sng" dirty="0"/>
              <a:t>simulate</a:t>
            </a:r>
            <a:r>
              <a:rPr lang="en-US" i="1" dirty="0"/>
              <a:t> human learning, comprehension, problem-solving, decision-making, creativity, and autonomy. AI applications can see and identify objects, understand and respond to human language, learn from new information and experiences, and act independently.” </a:t>
            </a:r>
          </a:p>
          <a:p>
            <a:pPr algn="ctr"/>
            <a:endParaRPr lang="en-US" dirty="0"/>
          </a:p>
          <a:p>
            <a:pPr marL="0" indent="0" algn="ctr">
              <a:buNone/>
            </a:pPr>
            <a:r>
              <a:rPr lang="en-US" b="1" dirty="0"/>
              <a:t>IBM</a:t>
            </a:r>
            <a:r>
              <a:rPr lang="en-US" dirty="0"/>
              <a:t> </a:t>
            </a:r>
            <a:r>
              <a:rPr lang="en-US" i="1" dirty="0"/>
              <a:t>“AI is the development of computer systems capable of </a:t>
            </a:r>
            <a:r>
              <a:rPr lang="en-US" b="1" i="1" dirty="0"/>
              <a:t>performing tasks that </a:t>
            </a:r>
            <a:r>
              <a:rPr lang="en-US" i="1" dirty="0"/>
              <a:t>historically </a:t>
            </a:r>
            <a:r>
              <a:rPr lang="en-US" b="1" i="1" dirty="0"/>
              <a:t>required human intelligence</a:t>
            </a:r>
            <a:r>
              <a:rPr lang="en-US" i="1" dirty="0"/>
              <a:t>, such as recognizing speech, making decisions, and identifying patterns. AI encompasses a wide variety of technologies, including machine learning, deep learning, and natural language processing.”</a:t>
            </a:r>
          </a:p>
          <a:p>
            <a:pPr marL="0" indent="0" algn="ctr">
              <a:buNone/>
            </a:pPr>
            <a:endParaRPr lang="en-US" dirty="0"/>
          </a:p>
          <a:p>
            <a:pPr marL="0" indent="0" algn="ctr">
              <a:buNone/>
            </a:pPr>
            <a:r>
              <a:rPr lang="en-US" b="1" dirty="0"/>
              <a:t>Google</a:t>
            </a:r>
            <a:r>
              <a:rPr lang="en-US" dirty="0"/>
              <a:t> “</a:t>
            </a:r>
            <a:r>
              <a:rPr lang="en-US" i="1" dirty="0"/>
              <a:t>AI is the </a:t>
            </a:r>
            <a:r>
              <a:rPr lang="en-US" b="1" i="1" dirty="0"/>
              <a:t>science of making things smart</a:t>
            </a:r>
            <a:r>
              <a:rPr lang="en-US" i="1" dirty="0"/>
              <a:t>, enabling </a:t>
            </a:r>
            <a:r>
              <a:rPr lang="en-US" b="1" i="1" u="sng" dirty="0"/>
              <a:t>computers to perform tasks that typically require human intelligence</a:t>
            </a:r>
            <a:r>
              <a:rPr lang="en-US" i="1" dirty="0"/>
              <a:t>. This includes understanding natural language, recognizing patterns, and making decisions. Google's AI research focuses on developing systems that can learn and adapt over time.”</a:t>
            </a:r>
          </a:p>
          <a:p>
            <a:pPr algn="ctr"/>
            <a:endParaRPr lang="en-US" dirty="0"/>
          </a:p>
          <a:p>
            <a:pPr marL="0" indent="0" algn="ctr">
              <a:buNone/>
            </a:pPr>
            <a:r>
              <a:rPr lang="en-US" b="1" dirty="0"/>
              <a:t>Microsoft</a:t>
            </a:r>
            <a:r>
              <a:rPr lang="en-US" dirty="0"/>
              <a:t> “</a:t>
            </a:r>
            <a:r>
              <a:rPr lang="en-US" i="1" dirty="0"/>
              <a:t>AI is the capability of a machine to </a:t>
            </a:r>
            <a:r>
              <a:rPr lang="en-US" b="1" i="1" u="sng" dirty="0"/>
              <a:t>imitate intelligent human behavior</a:t>
            </a:r>
            <a:r>
              <a:rPr lang="en-US" i="1" dirty="0"/>
              <a:t>. Their AI research aims to create systems that can perceive, learn, reason, and assist in decision-making to augment human capabilities.”</a:t>
            </a:r>
          </a:p>
          <a:p>
            <a:pPr algn="ctr"/>
            <a:endParaRPr lang="en-US" dirty="0"/>
          </a:p>
          <a:p>
            <a:pPr marL="0" indent="0" algn="ctr">
              <a:buNone/>
            </a:pPr>
            <a:r>
              <a:rPr lang="en-US" b="1" dirty="0"/>
              <a:t>Experian</a:t>
            </a:r>
            <a:r>
              <a:rPr lang="en-US" dirty="0"/>
              <a:t> </a:t>
            </a:r>
            <a:r>
              <a:rPr lang="en-US" i="1" dirty="0"/>
              <a:t>“AI is the </a:t>
            </a:r>
            <a:r>
              <a:rPr lang="en-US" b="1" i="1" u="sng" dirty="0"/>
              <a:t>simulation of human intelligence </a:t>
            </a:r>
            <a:r>
              <a:rPr lang="en-US" i="1" dirty="0"/>
              <a:t>processes by machines, especially computer systems. These processes include learning, reasoning, and self-correction. Experian utilizes AI to enhance data analysis and decision-making processes.”</a:t>
            </a:r>
          </a:p>
        </p:txBody>
      </p:sp>
      <p:pic>
        <p:nvPicPr>
          <p:cNvPr id="4" name="Picture 3">
            <a:extLst>
              <a:ext uri="{FF2B5EF4-FFF2-40B4-BE49-F238E27FC236}">
                <a16:creationId xmlns:a16="http://schemas.microsoft.com/office/drawing/2014/main" id="{6E0C0BF9-54BF-C962-80B9-1A369D9EB9B1}"/>
              </a:ext>
            </a:extLst>
          </p:cNvPr>
          <p:cNvPicPr>
            <a:picLocks noChangeAspect="1"/>
          </p:cNvPicPr>
          <p:nvPr/>
        </p:nvPicPr>
        <p:blipFill>
          <a:blip r:embed="rId3"/>
          <a:stretch>
            <a:fillRect/>
          </a:stretch>
        </p:blipFill>
        <p:spPr>
          <a:xfrm>
            <a:off x="2886075" y="1176452"/>
            <a:ext cx="8769881" cy="4495951"/>
          </a:xfrm>
          <a:prstGeom prst="rect">
            <a:avLst/>
          </a:prstGeom>
        </p:spPr>
      </p:pic>
    </p:spTree>
    <p:extLst>
      <p:ext uri="{BB962C8B-B14F-4D97-AF65-F5344CB8AC3E}">
        <p14:creationId xmlns:p14="http://schemas.microsoft.com/office/powerpoint/2010/main" val="356662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7311BCD-57D6-621B-5CF5-EB3FF972C9EC}"/>
              </a:ext>
            </a:extLst>
          </p:cNvPr>
          <p:cNvSpPr>
            <a:spLocks noGrp="1"/>
          </p:cNvSpPr>
          <p:nvPr>
            <p:ph type="title"/>
          </p:nvPr>
        </p:nvSpPr>
        <p:spPr>
          <a:xfrm>
            <a:off x="5451642" y="1123837"/>
            <a:ext cx="6451110" cy="1255469"/>
          </a:xfrm>
        </p:spPr>
        <p:txBody>
          <a:bodyPr>
            <a:normAutofit/>
          </a:bodyPr>
          <a:lstStyle/>
          <a:p>
            <a:r>
              <a:rPr lang="en-US" dirty="0"/>
              <a:t>What is AI?</a:t>
            </a:r>
          </a:p>
        </p:txBody>
      </p:sp>
      <p:sp>
        <p:nvSpPr>
          <p:cNvPr id="16" name="Rectangle 15">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Robot">
            <a:extLst>
              <a:ext uri="{FF2B5EF4-FFF2-40B4-BE49-F238E27FC236}">
                <a16:creationId xmlns:a16="http://schemas.microsoft.com/office/drawing/2014/main" id="{AA7A18F8-7BA9-F304-71DC-D0B103D84D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771" y="1535135"/>
            <a:ext cx="3778286" cy="3778286"/>
          </a:xfrm>
          <a:prstGeom prst="rect">
            <a:avLst/>
          </a:prstGeom>
        </p:spPr>
      </p:pic>
      <p:sp>
        <p:nvSpPr>
          <p:cNvPr id="3" name="Content Placeholder 2">
            <a:extLst>
              <a:ext uri="{FF2B5EF4-FFF2-40B4-BE49-F238E27FC236}">
                <a16:creationId xmlns:a16="http://schemas.microsoft.com/office/drawing/2014/main" id="{F60012C9-74CB-C266-6A9A-26A72B0A0BCF}"/>
              </a:ext>
            </a:extLst>
          </p:cNvPr>
          <p:cNvSpPr>
            <a:spLocks noGrp="1"/>
          </p:cNvSpPr>
          <p:nvPr>
            <p:ph idx="1"/>
          </p:nvPr>
        </p:nvSpPr>
        <p:spPr>
          <a:xfrm>
            <a:off x="5451644" y="2510395"/>
            <a:ext cx="6451109" cy="3274586"/>
          </a:xfrm>
        </p:spPr>
        <p:txBody>
          <a:bodyPr anchor="t">
            <a:normAutofit/>
          </a:bodyPr>
          <a:lstStyle/>
          <a:p>
            <a:pPr marL="0" indent="0" algn="ctr">
              <a:buNone/>
            </a:pPr>
            <a:r>
              <a:rPr lang="en-US" sz="2200" dirty="0">
                <a:solidFill>
                  <a:srgbClr val="FFFFFF"/>
                </a:solidFill>
              </a:rPr>
              <a:t>"Artificial Intelligence (AI) </a:t>
            </a:r>
            <a:r>
              <a:rPr lang="en-US" sz="2200" b="1" u="sng" dirty="0">
                <a:solidFill>
                  <a:srgbClr val="FFFFFF"/>
                </a:solidFill>
              </a:rPr>
              <a:t>simulates</a:t>
            </a:r>
            <a:r>
              <a:rPr lang="en-US" sz="2200" dirty="0">
                <a:solidFill>
                  <a:srgbClr val="FFFFFF"/>
                </a:solidFill>
              </a:rPr>
              <a:t> human-like behavior and decision-making through automated processes. It enables computer programs to </a:t>
            </a:r>
            <a:r>
              <a:rPr lang="en-US" sz="2200" b="1" u="sng" dirty="0">
                <a:solidFill>
                  <a:srgbClr val="FFFFFF"/>
                </a:solidFill>
              </a:rPr>
              <a:t>mimic</a:t>
            </a:r>
            <a:r>
              <a:rPr lang="en-US" sz="2200" dirty="0">
                <a:solidFill>
                  <a:srgbClr val="FFFFFF"/>
                </a:solidFill>
              </a:rPr>
              <a:t> human interactions and cognitive functions, enhancing productivity, efficiency, and accuracy across various tasks.”</a:t>
            </a:r>
          </a:p>
          <a:p>
            <a:pPr marL="0" indent="0">
              <a:buNone/>
            </a:pPr>
            <a:endParaRPr lang="en-US" sz="1300" dirty="0">
              <a:solidFill>
                <a:srgbClr val="FFFFFF"/>
              </a:solidFill>
            </a:endParaRPr>
          </a:p>
          <a:p>
            <a:r>
              <a:rPr lang="en-US" sz="1300" b="1" dirty="0">
                <a:solidFill>
                  <a:srgbClr val="FFFFFF"/>
                </a:solidFill>
              </a:rPr>
              <a:t>Simulates</a:t>
            </a:r>
            <a:r>
              <a:rPr lang="en-US" sz="1300" dirty="0">
                <a:solidFill>
                  <a:srgbClr val="FFFFFF"/>
                </a:solidFill>
              </a:rPr>
              <a:t> Human-like behavior  and decision-making  beyond simple automation</a:t>
            </a:r>
          </a:p>
          <a:p>
            <a:r>
              <a:rPr lang="en-US" sz="1300" b="1" dirty="0">
                <a:solidFill>
                  <a:srgbClr val="FFFFFF"/>
                </a:solidFill>
              </a:rPr>
              <a:t>Process automation </a:t>
            </a:r>
            <a:r>
              <a:rPr lang="en-US" sz="1300" dirty="0">
                <a:solidFill>
                  <a:srgbClr val="FFFFFF"/>
                </a:solidFill>
              </a:rPr>
              <a:t>is at the core of the functionality</a:t>
            </a:r>
          </a:p>
          <a:p>
            <a:r>
              <a:rPr lang="en-US" sz="1300" b="1" dirty="0">
                <a:solidFill>
                  <a:srgbClr val="FFFFFF"/>
                </a:solidFill>
              </a:rPr>
              <a:t>Designed to enhance </a:t>
            </a:r>
            <a:r>
              <a:rPr lang="en-US" sz="1300" dirty="0">
                <a:solidFill>
                  <a:srgbClr val="FFFFFF"/>
                </a:solidFill>
              </a:rPr>
              <a:t>productivity, efficiency, and accuracy</a:t>
            </a:r>
          </a:p>
        </p:txBody>
      </p:sp>
    </p:spTree>
    <p:extLst>
      <p:ext uri="{BB962C8B-B14F-4D97-AF65-F5344CB8AC3E}">
        <p14:creationId xmlns:p14="http://schemas.microsoft.com/office/powerpoint/2010/main" val="204114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706"/>
            <a:ext cx="12192000" cy="6863646"/>
          </a:xfrm>
          <a:prstGeom prst="rect">
            <a:avLst/>
          </a:prstGeom>
        </p:spPr>
      </p:pic>
      <p:sp>
        <p:nvSpPr>
          <p:cNvPr id="2" name="Rectangle 1"/>
          <p:cNvSpPr/>
          <p:nvPr/>
        </p:nvSpPr>
        <p:spPr>
          <a:xfrm>
            <a:off x="2540253" y="2809860"/>
            <a:ext cx="8337177" cy="3970318"/>
          </a:xfrm>
          <a:prstGeom prst="rect">
            <a:avLst/>
          </a:prstGeom>
        </p:spPr>
        <p:txBody>
          <a:bodyPr wrap="square">
            <a:spAutoFit/>
          </a:bodyPr>
          <a:lstStyle/>
          <a:p>
            <a:pPr fontAlgn="base"/>
            <a:r>
              <a:rPr lang="en-US" b="1" dirty="0">
                <a:solidFill>
                  <a:schemeClr val="bg1">
                    <a:lumMod val="85000"/>
                  </a:schemeClr>
                </a:solidFill>
              </a:rPr>
              <a:t>Statistics</a:t>
            </a:r>
            <a:r>
              <a:rPr lang="en-US" dirty="0">
                <a:solidFill>
                  <a:schemeClr val="bg1">
                    <a:lumMod val="85000"/>
                  </a:schemeClr>
                </a:solidFill>
              </a:rPr>
              <a:t> </a:t>
            </a:r>
            <a:r>
              <a:rPr lang="en-US" b="1" i="1" dirty="0">
                <a:solidFill>
                  <a:srgbClr val="92D050"/>
                </a:solidFill>
              </a:rPr>
              <a:t>quantifies</a:t>
            </a:r>
            <a:r>
              <a:rPr lang="en-US" dirty="0">
                <a:solidFill>
                  <a:schemeClr val="bg1">
                    <a:lumMod val="85000"/>
                  </a:schemeClr>
                </a:solidFill>
              </a:rPr>
              <a:t> numbers</a:t>
            </a:r>
          </a:p>
          <a:p>
            <a:pPr lvl="1" fontAlgn="base"/>
            <a:r>
              <a:rPr lang="en-US" dirty="0">
                <a:solidFill>
                  <a:schemeClr val="bg1">
                    <a:lumMod val="85000"/>
                  </a:schemeClr>
                </a:solidFill>
              </a:rPr>
              <a:t>Describes data (mean, median, mode, standard deviation etc.) </a:t>
            </a:r>
          </a:p>
          <a:p>
            <a:pPr lvl="1" fontAlgn="base"/>
            <a:r>
              <a:rPr lang="en-US" dirty="0">
                <a:solidFill>
                  <a:schemeClr val="bg1">
                    <a:lumMod val="85000"/>
                  </a:schemeClr>
                </a:solidFill>
              </a:rPr>
              <a:t>Draws conclusions from data (hypothesis test, deriving estimates etc.)</a:t>
            </a:r>
          </a:p>
          <a:p>
            <a:pPr lvl="1" fontAlgn="base"/>
            <a:r>
              <a:rPr lang="en-US" dirty="0">
                <a:solidFill>
                  <a:schemeClr val="bg1">
                    <a:lumMod val="85000"/>
                  </a:schemeClr>
                </a:solidFill>
              </a:rPr>
              <a:t> </a:t>
            </a:r>
          </a:p>
          <a:p>
            <a:pPr fontAlgn="base"/>
            <a:r>
              <a:rPr lang="en-US" b="1" dirty="0">
                <a:solidFill>
                  <a:schemeClr val="bg1">
                    <a:lumMod val="85000"/>
                  </a:schemeClr>
                </a:solidFill>
              </a:rPr>
              <a:t>Machine Learning</a:t>
            </a:r>
            <a:r>
              <a:rPr lang="en-US" dirty="0">
                <a:solidFill>
                  <a:schemeClr val="bg1">
                    <a:lumMod val="85000"/>
                  </a:schemeClr>
                </a:solidFill>
              </a:rPr>
              <a:t> </a:t>
            </a:r>
            <a:r>
              <a:rPr lang="en-US" b="1" i="1" u="sng" dirty="0">
                <a:solidFill>
                  <a:srgbClr val="92D050"/>
                </a:solidFill>
              </a:rPr>
              <a:t>predicts</a:t>
            </a:r>
            <a:r>
              <a:rPr lang="en-US" dirty="0">
                <a:solidFill>
                  <a:schemeClr val="bg1">
                    <a:lumMod val="85000"/>
                  </a:schemeClr>
                </a:solidFill>
              </a:rPr>
              <a:t> with </a:t>
            </a:r>
            <a:r>
              <a:rPr lang="en-US" b="1" i="1" u="sng" dirty="0">
                <a:solidFill>
                  <a:srgbClr val="92D050"/>
                </a:solidFill>
              </a:rPr>
              <a:t>models</a:t>
            </a:r>
            <a:r>
              <a:rPr lang="en-US" dirty="0">
                <a:solidFill>
                  <a:schemeClr val="bg1">
                    <a:lumMod val="85000"/>
                  </a:schemeClr>
                </a:solidFill>
              </a:rPr>
              <a:t> </a:t>
            </a:r>
          </a:p>
          <a:p>
            <a:pPr lvl="1" fontAlgn="base"/>
            <a:r>
              <a:rPr lang="en-US" dirty="0">
                <a:solidFill>
                  <a:schemeClr val="bg1">
                    <a:lumMod val="85000"/>
                  </a:schemeClr>
                </a:solidFill>
              </a:rPr>
              <a:t>Process of fitting models to data with the goal of </a:t>
            </a:r>
            <a:r>
              <a:rPr lang="en-US" b="1" i="1" u="sng" dirty="0">
                <a:solidFill>
                  <a:schemeClr val="accent6">
                    <a:lumMod val="60000"/>
                    <a:lumOff val="40000"/>
                  </a:schemeClr>
                </a:solidFill>
              </a:rPr>
              <a:t>predictive accuracy </a:t>
            </a:r>
          </a:p>
          <a:p>
            <a:pPr lvl="1" fontAlgn="base"/>
            <a:r>
              <a:rPr lang="en-US" b="1" dirty="0">
                <a:solidFill>
                  <a:schemeClr val="accent6">
                    <a:lumMod val="60000"/>
                    <a:lumOff val="40000"/>
                  </a:schemeClr>
                </a:solidFill>
              </a:rPr>
              <a:t>“Deep Learning” </a:t>
            </a:r>
            <a:r>
              <a:rPr lang="en-US" dirty="0">
                <a:solidFill>
                  <a:schemeClr val="bg1">
                    <a:lumMod val="85000"/>
                  </a:schemeClr>
                </a:solidFill>
              </a:rPr>
              <a:t>is a specific class of machine learning models </a:t>
            </a:r>
          </a:p>
          <a:p>
            <a:pPr lvl="1" fontAlgn="base"/>
            <a:endParaRPr lang="en-US" dirty="0">
              <a:solidFill>
                <a:schemeClr val="bg1">
                  <a:lumMod val="85000"/>
                </a:schemeClr>
              </a:solidFill>
            </a:endParaRPr>
          </a:p>
          <a:p>
            <a:pPr fontAlgn="base"/>
            <a:r>
              <a:rPr lang="en-US" b="1" dirty="0">
                <a:solidFill>
                  <a:schemeClr val="bg1">
                    <a:lumMod val="85000"/>
                  </a:schemeClr>
                </a:solidFill>
              </a:rPr>
              <a:t>Artificial Intelligence</a:t>
            </a:r>
            <a:r>
              <a:rPr lang="en-US" dirty="0">
                <a:solidFill>
                  <a:schemeClr val="bg1">
                    <a:lumMod val="85000"/>
                  </a:schemeClr>
                </a:solidFill>
              </a:rPr>
              <a:t> provides the </a:t>
            </a:r>
            <a:r>
              <a:rPr lang="en-US" b="1" i="1" dirty="0">
                <a:solidFill>
                  <a:srgbClr val="92D050"/>
                </a:solidFill>
              </a:rPr>
              <a:t>appearance</a:t>
            </a:r>
            <a:r>
              <a:rPr lang="en-US" dirty="0">
                <a:solidFill>
                  <a:srgbClr val="92D050"/>
                </a:solidFill>
              </a:rPr>
              <a:t> </a:t>
            </a:r>
            <a:r>
              <a:rPr lang="en-US" dirty="0">
                <a:solidFill>
                  <a:schemeClr val="bg1">
                    <a:lumMod val="85000"/>
                  </a:schemeClr>
                </a:solidFill>
              </a:rPr>
              <a:t>of </a:t>
            </a:r>
            <a:r>
              <a:rPr lang="en-US" b="1" i="1" dirty="0">
                <a:solidFill>
                  <a:srgbClr val="92D050"/>
                </a:solidFill>
              </a:rPr>
              <a:t>behavior </a:t>
            </a:r>
            <a:r>
              <a:rPr lang="en-US" dirty="0">
                <a:solidFill>
                  <a:schemeClr val="bg1">
                    <a:lumMod val="85000"/>
                  </a:schemeClr>
                </a:solidFill>
              </a:rPr>
              <a:t>through</a:t>
            </a:r>
            <a:r>
              <a:rPr lang="en-US" i="1" dirty="0">
                <a:solidFill>
                  <a:schemeClr val="bg1">
                    <a:lumMod val="85000"/>
                  </a:schemeClr>
                </a:solidFill>
              </a:rPr>
              <a:t> </a:t>
            </a:r>
            <a:r>
              <a:rPr lang="en-US" b="1" i="1" dirty="0">
                <a:solidFill>
                  <a:srgbClr val="92D050"/>
                </a:solidFill>
              </a:rPr>
              <a:t>automation </a:t>
            </a:r>
            <a:endParaRPr lang="en-US" b="1" dirty="0">
              <a:solidFill>
                <a:srgbClr val="92D050"/>
              </a:solidFill>
            </a:endParaRPr>
          </a:p>
          <a:p>
            <a:pPr lvl="1"/>
            <a:r>
              <a:rPr lang="en-US" dirty="0">
                <a:solidFill>
                  <a:schemeClr val="bg1">
                    <a:lumMod val="85000"/>
                  </a:schemeClr>
                </a:solidFill>
              </a:rPr>
              <a:t>Computer programs to mimic “human” behavior and interactions</a:t>
            </a:r>
          </a:p>
          <a:p>
            <a:pPr lvl="1"/>
            <a:r>
              <a:rPr lang="en-US" dirty="0">
                <a:solidFill>
                  <a:schemeClr val="bg1">
                    <a:lumMod val="85000"/>
                  </a:schemeClr>
                </a:solidFill>
              </a:rPr>
              <a:t>Automate processes for productivity, efficiency and accuracy </a:t>
            </a:r>
          </a:p>
          <a:p>
            <a:pPr lvl="1"/>
            <a:endParaRPr lang="en-US" dirty="0">
              <a:solidFill>
                <a:schemeClr val="bg1">
                  <a:lumMod val="85000"/>
                </a:schemeClr>
              </a:solidFill>
            </a:endParaRPr>
          </a:p>
          <a:p>
            <a:pPr fontAlgn="base"/>
            <a:r>
              <a:rPr lang="en-US" b="1" dirty="0">
                <a:solidFill>
                  <a:schemeClr val="bg1">
                    <a:lumMod val="85000"/>
                  </a:schemeClr>
                </a:solidFill>
              </a:rPr>
              <a:t>Data Mining &amp; Data Science </a:t>
            </a:r>
            <a:r>
              <a:rPr lang="en-US" dirty="0">
                <a:solidFill>
                  <a:schemeClr val="bg1">
                    <a:lumMod val="85000"/>
                  </a:schemeClr>
                </a:solidFill>
              </a:rPr>
              <a:t>finds </a:t>
            </a:r>
            <a:r>
              <a:rPr lang="en-US" b="1" i="1" dirty="0">
                <a:solidFill>
                  <a:srgbClr val="92D050"/>
                </a:solidFill>
              </a:rPr>
              <a:t>patterns</a:t>
            </a:r>
            <a:r>
              <a:rPr lang="en-US" i="1" dirty="0">
                <a:solidFill>
                  <a:srgbClr val="92D050"/>
                </a:solidFill>
              </a:rPr>
              <a:t> </a:t>
            </a:r>
            <a:r>
              <a:rPr lang="en-US" dirty="0">
                <a:solidFill>
                  <a:schemeClr val="bg1">
                    <a:lumMod val="85000"/>
                  </a:schemeClr>
                </a:solidFill>
              </a:rPr>
              <a:t>to explain a phenomenon</a:t>
            </a:r>
          </a:p>
          <a:p>
            <a:pPr lvl="1" fontAlgn="base"/>
            <a:r>
              <a:rPr lang="en-US" i="1" dirty="0">
                <a:solidFill>
                  <a:schemeClr val="bg1">
                    <a:lumMod val="85000"/>
                  </a:schemeClr>
                </a:solidFill>
              </a:rPr>
              <a:t>Practical application of computer programs, Statistics and Machine Learning</a:t>
            </a:r>
            <a:endParaRPr lang="en-US" dirty="0">
              <a:solidFill>
                <a:schemeClr val="bg1">
                  <a:lumMod val="85000"/>
                </a:schemeClr>
              </a:solidFill>
            </a:endParaRPr>
          </a:p>
        </p:txBody>
      </p:sp>
      <p:sp>
        <p:nvSpPr>
          <p:cNvPr id="3" name="TextBox 2">
            <a:extLst>
              <a:ext uri="{FF2B5EF4-FFF2-40B4-BE49-F238E27FC236}">
                <a16:creationId xmlns:a16="http://schemas.microsoft.com/office/drawing/2014/main" id="{DDCDBFA7-0FE3-DB76-34DE-77007957878B}"/>
              </a:ext>
            </a:extLst>
          </p:cNvPr>
          <p:cNvSpPr txBox="1"/>
          <p:nvPr/>
        </p:nvSpPr>
        <p:spPr>
          <a:xfrm>
            <a:off x="2743200" y="722489"/>
            <a:ext cx="7191022" cy="461665"/>
          </a:xfrm>
          <a:prstGeom prst="rect">
            <a:avLst/>
          </a:prstGeom>
          <a:noFill/>
        </p:spPr>
        <p:txBody>
          <a:bodyPr wrap="square" rtlCol="0">
            <a:spAutoFit/>
          </a:bodyPr>
          <a:lstStyle/>
          <a:p>
            <a:r>
              <a:rPr lang="en-US" sz="2400" i="1" dirty="0">
                <a:solidFill>
                  <a:schemeClr val="bg2"/>
                </a:solidFill>
              </a:rPr>
              <a:t>WHAT IS MACHINE LEARNING? </a:t>
            </a:r>
          </a:p>
        </p:txBody>
      </p:sp>
    </p:spTree>
    <p:extLst>
      <p:ext uri="{BB962C8B-B14F-4D97-AF65-F5344CB8AC3E}">
        <p14:creationId xmlns:p14="http://schemas.microsoft.com/office/powerpoint/2010/main" val="2719081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Picture 5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2"/>
            <a:ext cx="12182324" cy="5661036"/>
          </a:xfrm>
          <a:prstGeom prst="rect">
            <a:avLst/>
          </a:prstGeom>
        </p:spPr>
      </p:pic>
      <p:sp>
        <p:nvSpPr>
          <p:cNvPr id="537" name="Rectangle 536"/>
          <p:cNvSpPr/>
          <p:nvPr/>
        </p:nvSpPr>
        <p:spPr>
          <a:xfrm>
            <a:off x="2404" y="-3"/>
            <a:ext cx="12179921" cy="5694096"/>
          </a:xfrm>
          <a:prstGeom prst="rect">
            <a:avLst/>
          </a:prstGeom>
          <a:gradFill>
            <a:gsLst>
              <a:gs pos="100000">
                <a:schemeClr val="accent1">
                  <a:lumMod val="50000"/>
                  <a:alpha val="85000"/>
                </a:schemeClr>
              </a:gs>
              <a:gs pos="0">
                <a:srgbClr val="00264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80" name="Freeform 279"/>
          <p:cNvSpPr/>
          <p:nvPr/>
        </p:nvSpPr>
        <p:spPr>
          <a:xfrm>
            <a:off x="2388753" y="933217"/>
            <a:ext cx="9793281" cy="4743347"/>
          </a:xfrm>
          <a:custGeom>
            <a:avLst/>
            <a:gdLst>
              <a:gd name="connsiteX0" fmla="*/ 135246 w 7340369"/>
              <a:gd name="connsiteY0" fmla="*/ 0 h 3557510"/>
              <a:gd name="connsiteX1" fmla="*/ 7340369 w 7340369"/>
              <a:gd name="connsiteY1" fmla="*/ 0 h 3557510"/>
              <a:gd name="connsiteX2" fmla="*/ 7340369 w 7340369"/>
              <a:gd name="connsiteY2" fmla="*/ 3557510 h 3557510"/>
              <a:gd name="connsiteX3" fmla="*/ 0 w 7340369"/>
              <a:gd name="connsiteY3" fmla="*/ 3557510 h 3557510"/>
              <a:gd name="connsiteX4" fmla="*/ 0 w 7340369"/>
              <a:gd name="connsiteY4" fmla="*/ 1290955 h 3557510"/>
              <a:gd name="connsiteX5" fmla="*/ 116707 w 7340369"/>
              <a:gd name="connsiteY5" fmla="*/ 1194664 h 3557510"/>
              <a:gd name="connsiteX6" fmla="*/ 368783 w 7340369"/>
              <a:gd name="connsiteY6" fmla="*/ 586097 h 3557510"/>
              <a:gd name="connsiteX7" fmla="*/ 221799 w 7340369"/>
              <a:gd name="connsiteY7" fmla="*/ 104903 h 35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0369" h="3557510">
                <a:moveTo>
                  <a:pt x="135246" y="0"/>
                </a:moveTo>
                <a:lnTo>
                  <a:pt x="7340369" y="0"/>
                </a:lnTo>
                <a:lnTo>
                  <a:pt x="7340369" y="3557510"/>
                </a:lnTo>
                <a:lnTo>
                  <a:pt x="0" y="3557510"/>
                </a:lnTo>
                <a:lnTo>
                  <a:pt x="0" y="1290955"/>
                </a:lnTo>
                <a:lnTo>
                  <a:pt x="116707" y="1194664"/>
                </a:lnTo>
                <a:cubicBezTo>
                  <a:pt x="272452" y="1038918"/>
                  <a:pt x="368783" y="823757"/>
                  <a:pt x="368783" y="586097"/>
                </a:cubicBezTo>
                <a:cubicBezTo>
                  <a:pt x="368783" y="407852"/>
                  <a:pt x="314597" y="242263"/>
                  <a:pt x="221799" y="104903"/>
                </a:cubicBezTo>
                <a:close/>
              </a:path>
            </a:pathLst>
          </a:custGeom>
          <a:gradFill flip="none" rotWithShape="1">
            <a:gsLst>
              <a:gs pos="27000">
                <a:srgbClr val="12BBB7">
                  <a:alpha val="24000"/>
                </a:srgbClr>
              </a:gs>
              <a:gs pos="77000">
                <a:srgbClr val="002645">
                  <a:alpha val="2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81" name="Freeform 280"/>
          <p:cNvSpPr/>
          <p:nvPr/>
        </p:nvSpPr>
        <p:spPr>
          <a:xfrm>
            <a:off x="4852981" y="1523999"/>
            <a:ext cx="7143185" cy="4145203"/>
          </a:xfrm>
          <a:custGeom>
            <a:avLst/>
            <a:gdLst>
              <a:gd name="connsiteX0" fmla="*/ 135246 w 7340369"/>
              <a:gd name="connsiteY0" fmla="*/ 0 h 3557510"/>
              <a:gd name="connsiteX1" fmla="*/ 7340369 w 7340369"/>
              <a:gd name="connsiteY1" fmla="*/ 0 h 3557510"/>
              <a:gd name="connsiteX2" fmla="*/ 7340369 w 7340369"/>
              <a:gd name="connsiteY2" fmla="*/ 3557510 h 3557510"/>
              <a:gd name="connsiteX3" fmla="*/ 0 w 7340369"/>
              <a:gd name="connsiteY3" fmla="*/ 3557510 h 3557510"/>
              <a:gd name="connsiteX4" fmla="*/ 0 w 7340369"/>
              <a:gd name="connsiteY4" fmla="*/ 1290955 h 3557510"/>
              <a:gd name="connsiteX5" fmla="*/ 116707 w 7340369"/>
              <a:gd name="connsiteY5" fmla="*/ 1194664 h 3557510"/>
              <a:gd name="connsiteX6" fmla="*/ 368783 w 7340369"/>
              <a:gd name="connsiteY6" fmla="*/ 586097 h 3557510"/>
              <a:gd name="connsiteX7" fmla="*/ 221799 w 7340369"/>
              <a:gd name="connsiteY7" fmla="*/ 104903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5357389 w 7340369"/>
              <a:gd name="connsiteY4" fmla="*/ 3543663 h 3557510"/>
              <a:gd name="connsiteX5" fmla="*/ 0 w 7340369"/>
              <a:gd name="connsiteY5" fmla="*/ 3557510 h 3557510"/>
              <a:gd name="connsiteX6" fmla="*/ 0 w 7340369"/>
              <a:gd name="connsiteY6" fmla="*/ 1290955 h 3557510"/>
              <a:gd name="connsiteX7" fmla="*/ 116707 w 7340369"/>
              <a:gd name="connsiteY7" fmla="*/ 1194664 h 3557510"/>
              <a:gd name="connsiteX8" fmla="*/ 368783 w 7340369"/>
              <a:gd name="connsiteY8" fmla="*/ 586097 h 3557510"/>
              <a:gd name="connsiteX9" fmla="*/ 221799 w 7340369"/>
              <a:gd name="connsiteY9" fmla="*/ 104903 h 3557510"/>
              <a:gd name="connsiteX10" fmla="*/ 135246 w 7340369"/>
              <a:gd name="connsiteY10" fmla="*/ 0 h 3557510"/>
              <a:gd name="connsiteX0" fmla="*/ 135246 w 7340369"/>
              <a:gd name="connsiteY0" fmla="*/ 0 h 3557510"/>
              <a:gd name="connsiteX1" fmla="*/ 5357389 w 7340369"/>
              <a:gd name="connsiteY1" fmla="*/ 3068 h 3557510"/>
              <a:gd name="connsiteX2" fmla="*/ 7340369 w 7340369"/>
              <a:gd name="connsiteY2" fmla="*/ 0 h 3557510"/>
              <a:gd name="connsiteX3" fmla="*/ 5357389 w 7340369"/>
              <a:gd name="connsiteY3" fmla="*/ 3543663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5357389"/>
              <a:gd name="connsiteY0" fmla="*/ 0 h 3557510"/>
              <a:gd name="connsiteX1" fmla="*/ 5357389 w 5357389"/>
              <a:gd name="connsiteY1" fmla="*/ 3068 h 3557510"/>
              <a:gd name="connsiteX2" fmla="*/ 5357389 w 5357389"/>
              <a:gd name="connsiteY2" fmla="*/ 3543663 h 3557510"/>
              <a:gd name="connsiteX3" fmla="*/ 0 w 5357389"/>
              <a:gd name="connsiteY3" fmla="*/ 3557510 h 3557510"/>
              <a:gd name="connsiteX4" fmla="*/ 0 w 5357389"/>
              <a:gd name="connsiteY4" fmla="*/ 1290955 h 3557510"/>
              <a:gd name="connsiteX5" fmla="*/ 116707 w 5357389"/>
              <a:gd name="connsiteY5" fmla="*/ 1194664 h 3557510"/>
              <a:gd name="connsiteX6" fmla="*/ 368783 w 5357389"/>
              <a:gd name="connsiteY6" fmla="*/ 586097 h 3557510"/>
              <a:gd name="connsiteX7" fmla="*/ 221799 w 5357389"/>
              <a:gd name="connsiteY7" fmla="*/ 104903 h 3557510"/>
              <a:gd name="connsiteX8" fmla="*/ 135246 w 5357389"/>
              <a:gd name="connsiteY8" fmla="*/ 0 h 355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7389" h="3557510">
                <a:moveTo>
                  <a:pt x="135246" y="0"/>
                </a:moveTo>
                <a:lnTo>
                  <a:pt x="5357389" y="3068"/>
                </a:lnTo>
                <a:lnTo>
                  <a:pt x="5357389" y="3543663"/>
                </a:lnTo>
                <a:lnTo>
                  <a:pt x="0" y="3557510"/>
                </a:lnTo>
                <a:lnTo>
                  <a:pt x="0" y="1290955"/>
                </a:lnTo>
                <a:lnTo>
                  <a:pt x="116707" y="1194664"/>
                </a:lnTo>
                <a:cubicBezTo>
                  <a:pt x="272452" y="1038918"/>
                  <a:pt x="368783" y="823757"/>
                  <a:pt x="368783" y="586097"/>
                </a:cubicBezTo>
                <a:cubicBezTo>
                  <a:pt x="368783" y="407852"/>
                  <a:pt x="314597" y="242263"/>
                  <a:pt x="221799" y="104903"/>
                </a:cubicBezTo>
                <a:lnTo>
                  <a:pt x="135246" y="0"/>
                </a:lnTo>
                <a:close/>
              </a:path>
            </a:pathLst>
          </a:custGeom>
          <a:gradFill flip="none" rotWithShape="1">
            <a:gsLst>
              <a:gs pos="0">
                <a:srgbClr val="12BBB7">
                  <a:alpha val="24000"/>
                </a:srgbClr>
              </a:gs>
              <a:gs pos="67000">
                <a:srgbClr val="002645">
                  <a:alpha val="2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83" name="Freeform 282"/>
          <p:cNvSpPr/>
          <p:nvPr/>
        </p:nvSpPr>
        <p:spPr>
          <a:xfrm>
            <a:off x="8174759" y="2264229"/>
            <a:ext cx="4007275" cy="3456633"/>
          </a:xfrm>
          <a:custGeom>
            <a:avLst/>
            <a:gdLst>
              <a:gd name="connsiteX0" fmla="*/ 135246 w 7340369"/>
              <a:gd name="connsiteY0" fmla="*/ 0 h 3557510"/>
              <a:gd name="connsiteX1" fmla="*/ 7340369 w 7340369"/>
              <a:gd name="connsiteY1" fmla="*/ 0 h 3557510"/>
              <a:gd name="connsiteX2" fmla="*/ 7340369 w 7340369"/>
              <a:gd name="connsiteY2" fmla="*/ 3557510 h 3557510"/>
              <a:gd name="connsiteX3" fmla="*/ 0 w 7340369"/>
              <a:gd name="connsiteY3" fmla="*/ 3557510 h 3557510"/>
              <a:gd name="connsiteX4" fmla="*/ 0 w 7340369"/>
              <a:gd name="connsiteY4" fmla="*/ 1290955 h 3557510"/>
              <a:gd name="connsiteX5" fmla="*/ 116707 w 7340369"/>
              <a:gd name="connsiteY5" fmla="*/ 1194664 h 3557510"/>
              <a:gd name="connsiteX6" fmla="*/ 368783 w 7340369"/>
              <a:gd name="connsiteY6" fmla="*/ 586097 h 3557510"/>
              <a:gd name="connsiteX7" fmla="*/ 221799 w 7340369"/>
              <a:gd name="connsiteY7" fmla="*/ 104903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5357389 w 7340369"/>
              <a:gd name="connsiteY4" fmla="*/ 3543663 h 3557510"/>
              <a:gd name="connsiteX5" fmla="*/ 0 w 7340369"/>
              <a:gd name="connsiteY5" fmla="*/ 3557510 h 3557510"/>
              <a:gd name="connsiteX6" fmla="*/ 0 w 7340369"/>
              <a:gd name="connsiteY6" fmla="*/ 1290955 h 3557510"/>
              <a:gd name="connsiteX7" fmla="*/ 116707 w 7340369"/>
              <a:gd name="connsiteY7" fmla="*/ 1194664 h 3557510"/>
              <a:gd name="connsiteX8" fmla="*/ 368783 w 7340369"/>
              <a:gd name="connsiteY8" fmla="*/ 586097 h 3557510"/>
              <a:gd name="connsiteX9" fmla="*/ 221799 w 7340369"/>
              <a:gd name="connsiteY9" fmla="*/ 104903 h 3557510"/>
              <a:gd name="connsiteX10" fmla="*/ 135246 w 7340369"/>
              <a:gd name="connsiteY10" fmla="*/ 0 h 3557510"/>
              <a:gd name="connsiteX0" fmla="*/ 135246 w 7340369"/>
              <a:gd name="connsiteY0" fmla="*/ 0 h 3557510"/>
              <a:gd name="connsiteX1" fmla="*/ 5357389 w 7340369"/>
              <a:gd name="connsiteY1" fmla="*/ 3068 h 3557510"/>
              <a:gd name="connsiteX2" fmla="*/ 7340369 w 7340369"/>
              <a:gd name="connsiteY2" fmla="*/ 0 h 3557510"/>
              <a:gd name="connsiteX3" fmla="*/ 5357389 w 7340369"/>
              <a:gd name="connsiteY3" fmla="*/ 3543663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5357389"/>
              <a:gd name="connsiteY0" fmla="*/ 0 h 3557510"/>
              <a:gd name="connsiteX1" fmla="*/ 5357389 w 5357389"/>
              <a:gd name="connsiteY1" fmla="*/ 3068 h 3557510"/>
              <a:gd name="connsiteX2" fmla="*/ 5357389 w 5357389"/>
              <a:gd name="connsiteY2" fmla="*/ 3543663 h 3557510"/>
              <a:gd name="connsiteX3" fmla="*/ 0 w 5357389"/>
              <a:gd name="connsiteY3" fmla="*/ 3557510 h 3557510"/>
              <a:gd name="connsiteX4" fmla="*/ 0 w 5357389"/>
              <a:gd name="connsiteY4" fmla="*/ 1290955 h 3557510"/>
              <a:gd name="connsiteX5" fmla="*/ 116707 w 5357389"/>
              <a:gd name="connsiteY5" fmla="*/ 1194664 h 3557510"/>
              <a:gd name="connsiteX6" fmla="*/ 368783 w 5357389"/>
              <a:gd name="connsiteY6" fmla="*/ 586097 h 3557510"/>
              <a:gd name="connsiteX7" fmla="*/ 221799 w 5357389"/>
              <a:gd name="connsiteY7" fmla="*/ 104903 h 3557510"/>
              <a:gd name="connsiteX8" fmla="*/ 135246 w 5357389"/>
              <a:gd name="connsiteY8" fmla="*/ 0 h 3557510"/>
              <a:gd name="connsiteX0" fmla="*/ 135246 w 5357389"/>
              <a:gd name="connsiteY0" fmla="*/ 3762 h 3561272"/>
              <a:gd name="connsiteX1" fmla="*/ 2987892 w 5357389"/>
              <a:gd name="connsiteY1" fmla="*/ 0 h 3561272"/>
              <a:gd name="connsiteX2" fmla="*/ 5357389 w 5357389"/>
              <a:gd name="connsiteY2" fmla="*/ 6830 h 3561272"/>
              <a:gd name="connsiteX3" fmla="*/ 5357389 w 5357389"/>
              <a:gd name="connsiteY3" fmla="*/ 3547425 h 3561272"/>
              <a:gd name="connsiteX4" fmla="*/ 0 w 5357389"/>
              <a:gd name="connsiteY4" fmla="*/ 3561272 h 3561272"/>
              <a:gd name="connsiteX5" fmla="*/ 0 w 5357389"/>
              <a:gd name="connsiteY5" fmla="*/ 1294717 h 3561272"/>
              <a:gd name="connsiteX6" fmla="*/ 116707 w 5357389"/>
              <a:gd name="connsiteY6" fmla="*/ 1198426 h 3561272"/>
              <a:gd name="connsiteX7" fmla="*/ 368783 w 5357389"/>
              <a:gd name="connsiteY7" fmla="*/ 589859 h 3561272"/>
              <a:gd name="connsiteX8" fmla="*/ 221799 w 5357389"/>
              <a:gd name="connsiteY8" fmla="*/ 108665 h 3561272"/>
              <a:gd name="connsiteX9" fmla="*/ 135246 w 5357389"/>
              <a:gd name="connsiteY9" fmla="*/ 3762 h 3561272"/>
              <a:gd name="connsiteX0" fmla="*/ 135246 w 5357389"/>
              <a:gd name="connsiteY0" fmla="*/ 3762 h 3564475"/>
              <a:gd name="connsiteX1" fmla="*/ 2987892 w 5357389"/>
              <a:gd name="connsiteY1" fmla="*/ 0 h 3564475"/>
              <a:gd name="connsiteX2" fmla="*/ 5357389 w 5357389"/>
              <a:gd name="connsiteY2" fmla="*/ 6830 h 3564475"/>
              <a:gd name="connsiteX3" fmla="*/ 5357389 w 5357389"/>
              <a:gd name="connsiteY3" fmla="*/ 3547425 h 3564475"/>
              <a:gd name="connsiteX4" fmla="*/ 2997940 w 5357389"/>
              <a:gd name="connsiteY4" fmla="*/ 3564475 h 3564475"/>
              <a:gd name="connsiteX5" fmla="*/ 0 w 5357389"/>
              <a:gd name="connsiteY5" fmla="*/ 3561272 h 3564475"/>
              <a:gd name="connsiteX6" fmla="*/ 0 w 5357389"/>
              <a:gd name="connsiteY6" fmla="*/ 1294717 h 3564475"/>
              <a:gd name="connsiteX7" fmla="*/ 116707 w 5357389"/>
              <a:gd name="connsiteY7" fmla="*/ 1198426 h 3564475"/>
              <a:gd name="connsiteX8" fmla="*/ 368783 w 5357389"/>
              <a:gd name="connsiteY8" fmla="*/ 589859 h 3564475"/>
              <a:gd name="connsiteX9" fmla="*/ 221799 w 5357389"/>
              <a:gd name="connsiteY9" fmla="*/ 108665 h 3564475"/>
              <a:gd name="connsiteX10" fmla="*/ 135246 w 5357389"/>
              <a:gd name="connsiteY10" fmla="*/ 3762 h 3564475"/>
              <a:gd name="connsiteX0" fmla="*/ 135246 w 5357389"/>
              <a:gd name="connsiteY0" fmla="*/ 3762 h 3564475"/>
              <a:gd name="connsiteX1" fmla="*/ 2987892 w 5357389"/>
              <a:gd name="connsiteY1" fmla="*/ 0 h 3564475"/>
              <a:gd name="connsiteX2" fmla="*/ 5357389 w 5357389"/>
              <a:gd name="connsiteY2" fmla="*/ 6830 h 3564475"/>
              <a:gd name="connsiteX3" fmla="*/ 5357389 w 5357389"/>
              <a:gd name="connsiteY3" fmla="*/ 3547425 h 3564475"/>
              <a:gd name="connsiteX4" fmla="*/ 2997940 w 5357389"/>
              <a:gd name="connsiteY4" fmla="*/ 3564475 h 3564475"/>
              <a:gd name="connsiteX5" fmla="*/ 0 w 5357389"/>
              <a:gd name="connsiteY5" fmla="*/ 3561272 h 3564475"/>
              <a:gd name="connsiteX6" fmla="*/ 3531 w 5357389"/>
              <a:gd name="connsiteY6" fmla="*/ 2943566 h 3564475"/>
              <a:gd name="connsiteX7" fmla="*/ 0 w 5357389"/>
              <a:gd name="connsiteY7" fmla="*/ 1294717 h 3564475"/>
              <a:gd name="connsiteX8" fmla="*/ 116707 w 5357389"/>
              <a:gd name="connsiteY8" fmla="*/ 1198426 h 3564475"/>
              <a:gd name="connsiteX9" fmla="*/ 368783 w 5357389"/>
              <a:gd name="connsiteY9" fmla="*/ 589859 h 3564475"/>
              <a:gd name="connsiteX10" fmla="*/ 221799 w 5357389"/>
              <a:gd name="connsiteY10" fmla="*/ 108665 h 3564475"/>
              <a:gd name="connsiteX11" fmla="*/ 135246 w 5357389"/>
              <a:gd name="connsiteY11" fmla="*/ 3762 h 3564475"/>
              <a:gd name="connsiteX0" fmla="*/ 135246 w 5357389"/>
              <a:gd name="connsiteY0" fmla="*/ 3762 h 3564475"/>
              <a:gd name="connsiteX1" fmla="*/ 2987892 w 5357389"/>
              <a:gd name="connsiteY1" fmla="*/ 0 h 3564475"/>
              <a:gd name="connsiteX2" fmla="*/ 5357389 w 5357389"/>
              <a:gd name="connsiteY2" fmla="*/ 6830 h 3564475"/>
              <a:gd name="connsiteX3" fmla="*/ 5357389 w 5357389"/>
              <a:gd name="connsiteY3" fmla="*/ 3547425 h 3564475"/>
              <a:gd name="connsiteX4" fmla="*/ 2997940 w 5357389"/>
              <a:gd name="connsiteY4" fmla="*/ 3564475 h 3564475"/>
              <a:gd name="connsiteX5" fmla="*/ 3531 w 5357389"/>
              <a:gd name="connsiteY5" fmla="*/ 2943566 h 3564475"/>
              <a:gd name="connsiteX6" fmla="*/ 0 w 5357389"/>
              <a:gd name="connsiteY6" fmla="*/ 1294717 h 3564475"/>
              <a:gd name="connsiteX7" fmla="*/ 116707 w 5357389"/>
              <a:gd name="connsiteY7" fmla="*/ 1198426 h 3564475"/>
              <a:gd name="connsiteX8" fmla="*/ 368783 w 5357389"/>
              <a:gd name="connsiteY8" fmla="*/ 589859 h 3564475"/>
              <a:gd name="connsiteX9" fmla="*/ 221799 w 5357389"/>
              <a:gd name="connsiteY9" fmla="*/ 108665 h 3564475"/>
              <a:gd name="connsiteX10" fmla="*/ 135246 w 5357389"/>
              <a:gd name="connsiteY10" fmla="*/ 3762 h 3564475"/>
              <a:gd name="connsiteX0" fmla="*/ 135246 w 5357389"/>
              <a:gd name="connsiteY0" fmla="*/ 3762 h 3564475"/>
              <a:gd name="connsiteX1" fmla="*/ 2987892 w 5357389"/>
              <a:gd name="connsiteY1" fmla="*/ 0 h 3564475"/>
              <a:gd name="connsiteX2" fmla="*/ 5357389 w 5357389"/>
              <a:gd name="connsiteY2" fmla="*/ 6830 h 3564475"/>
              <a:gd name="connsiteX3" fmla="*/ 2997940 w 5357389"/>
              <a:gd name="connsiteY3" fmla="*/ 3564475 h 3564475"/>
              <a:gd name="connsiteX4" fmla="*/ 3531 w 5357389"/>
              <a:gd name="connsiteY4" fmla="*/ 2943566 h 3564475"/>
              <a:gd name="connsiteX5" fmla="*/ 0 w 5357389"/>
              <a:gd name="connsiteY5" fmla="*/ 1294717 h 3564475"/>
              <a:gd name="connsiteX6" fmla="*/ 116707 w 5357389"/>
              <a:gd name="connsiteY6" fmla="*/ 1198426 h 3564475"/>
              <a:gd name="connsiteX7" fmla="*/ 368783 w 5357389"/>
              <a:gd name="connsiteY7" fmla="*/ 589859 h 3564475"/>
              <a:gd name="connsiteX8" fmla="*/ 221799 w 5357389"/>
              <a:gd name="connsiteY8" fmla="*/ 108665 h 3564475"/>
              <a:gd name="connsiteX9" fmla="*/ 135246 w 5357389"/>
              <a:gd name="connsiteY9" fmla="*/ 3762 h 3564475"/>
              <a:gd name="connsiteX0" fmla="*/ 135246 w 2997940"/>
              <a:gd name="connsiteY0" fmla="*/ 3762 h 3564475"/>
              <a:gd name="connsiteX1" fmla="*/ 2987892 w 2997940"/>
              <a:gd name="connsiteY1" fmla="*/ 0 h 3564475"/>
              <a:gd name="connsiteX2" fmla="*/ 2997940 w 2997940"/>
              <a:gd name="connsiteY2" fmla="*/ 3564475 h 3564475"/>
              <a:gd name="connsiteX3" fmla="*/ 3531 w 2997940"/>
              <a:gd name="connsiteY3" fmla="*/ 2943566 h 3564475"/>
              <a:gd name="connsiteX4" fmla="*/ 0 w 2997940"/>
              <a:gd name="connsiteY4" fmla="*/ 1294717 h 3564475"/>
              <a:gd name="connsiteX5" fmla="*/ 116707 w 2997940"/>
              <a:gd name="connsiteY5" fmla="*/ 1198426 h 3564475"/>
              <a:gd name="connsiteX6" fmla="*/ 368783 w 2997940"/>
              <a:gd name="connsiteY6" fmla="*/ 589859 h 3564475"/>
              <a:gd name="connsiteX7" fmla="*/ 221799 w 2997940"/>
              <a:gd name="connsiteY7" fmla="*/ 108665 h 3564475"/>
              <a:gd name="connsiteX8" fmla="*/ 135246 w 2997940"/>
              <a:gd name="connsiteY8" fmla="*/ 3762 h 3564475"/>
              <a:gd name="connsiteX0" fmla="*/ 135246 w 2988337"/>
              <a:gd name="connsiteY0" fmla="*/ 3762 h 2966563"/>
              <a:gd name="connsiteX1" fmla="*/ 2987892 w 2988337"/>
              <a:gd name="connsiteY1" fmla="*/ 0 h 2966563"/>
              <a:gd name="connsiteX2" fmla="*/ 2977844 w 2988337"/>
              <a:gd name="connsiteY2" fmla="*/ 2966563 h 2966563"/>
              <a:gd name="connsiteX3" fmla="*/ 3531 w 2988337"/>
              <a:gd name="connsiteY3" fmla="*/ 2943566 h 2966563"/>
              <a:gd name="connsiteX4" fmla="*/ 0 w 2988337"/>
              <a:gd name="connsiteY4" fmla="*/ 1294717 h 2966563"/>
              <a:gd name="connsiteX5" fmla="*/ 116707 w 2988337"/>
              <a:gd name="connsiteY5" fmla="*/ 1198426 h 2966563"/>
              <a:gd name="connsiteX6" fmla="*/ 368783 w 2988337"/>
              <a:gd name="connsiteY6" fmla="*/ 589859 h 2966563"/>
              <a:gd name="connsiteX7" fmla="*/ 221799 w 2988337"/>
              <a:gd name="connsiteY7" fmla="*/ 108665 h 2966563"/>
              <a:gd name="connsiteX8" fmla="*/ 135246 w 2988337"/>
              <a:gd name="connsiteY8" fmla="*/ 3762 h 296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8337" h="2966563">
                <a:moveTo>
                  <a:pt x="135246" y="3762"/>
                </a:moveTo>
                <a:lnTo>
                  <a:pt x="2987892" y="0"/>
                </a:lnTo>
                <a:cubicBezTo>
                  <a:pt x="2991241" y="1188158"/>
                  <a:pt x="2974495" y="1778405"/>
                  <a:pt x="2977844" y="2966563"/>
                </a:cubicBezTo>
                <a:lnTo>
                  <a:pt x="3531" y="2943566"/>
                </a:lnTo>
                <a:lnTo>
                  <a:pt x="0" y="1294717"/>
                </a:lnTo>
                <a:lnTo>
                  <a:pt x="116707" y="1198426"/>
                </a:lnTo>
                <a:cubicBezTo>
                  <a:pt x="272452" y="1042680"/>
                  <a:pt x="368783" y="827519"/>
                  <a:pt x="368783" y="589859"/>
                </a:cubicBezTo>
                <a:cubicBezTo>
                  <a:pt x="368783" y="411614"/>
                  <a:pt x="314597" y="246025"/>
                  <a:pt x="221799" y="108665"/>
                </a:cubicBezTo>
                <a:lnTo>
                  <a:pt x="135246" y="3762"/>
                </a:lnTo>
                <a:close/>
              </a:path>
            </a:pathLst>
          </a:custGeom>
          <a:gradFill flip="none" rotWithShape="1">
            <a:gsLst>
              <a:gs pos="0">
                <a:srgbClr val="12BBB7">
                  <a:alpha val="24000"/>
                </a:srgbClr>
              </a:gs>
              <a:gs pos="73000">
                <a:srgbClr val="002645">
                  <a:alpha val="2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542" name="TextBox 541"/>
          <p:cNvSpPr txBox="1"/>
          <p:nvPr/>
        </p:nvSpPr>
        <p:spPr>
          <a:xfrm>
            <a:off x="4653264" y="6146325"/>
            <a:ext cx="2747749" cy="461665"/>
          </a:xfrm>
          <a:prstGeom prst="rect">
            <a:avLst/>
          </a:prstGeom>
          <a:noFill/>
        </p:spPr>
        <p:txBody>
          <a:bodyPr wrap="square" rtlCol="0">
            <a:spAutoFit/>
          </a:bodyPr>
          <a:lstStyle/>
          <a:p>
            <a:pPr algn="ctr"/>
            <a:r>
              <a:rPr lang="en-US" sz="2400" dirty="0">
                <a:solidFill>
                  <a:srgbClr val="FFFFFF"/>
                </a:solidFill>
              </a:rPr>
              <a:t>Past to Present</a:t>
            </a:r>
          </a:p>
        </p:txBody>
      </p:sp>
      <p:sp>
        <p:nvSpPr>
          <p:cNvPr id="5" name="TextBox 4"/>
          <p:cNvSpPr txBox="1"/>
          <p:nvPr/>
        </p:nvSpPr>
        <p:spPr>
          <a:xfrm>
            <a:off x="1216816" y="5866032"/>
            <a:ext cx="1038225" cy="379656"/>
          </a:xfrm>
          <a:prstGeom prst="rect">
            <a:avLst/>
          </a:prstGeom>
          <a:noFill/>
        </p:spPr>
        <p:txBody>
          <a:bodyPr wrap="square" rtlCol="0">
            <a:spAutoFit/>
          </a:bodyPr>
          <a:lstStyle/>
          <a:p>
            <a:pPr algn="ctr"/>
            <a:r>
              <a:rPr lang="en-US" sz="1867" dirty="0">
                <a:solidFill>
                  <a:srgbClr val="FFFFFF"/>
                </a:solidFill>
              </a:rPr>
              <a:t>1950s</a:t>
            </a:r>
          </a:p>
        </p:txBody>
      </p:sp>
      <p:cxnSp>
        <p:nvCxnSpPr>
          <p:cNvPr id="10" name="Straight Connector 9"/>
          <p:cNvCxnSpPr/>
          <p:nvPr/>
        </p:nvCxnSpPr>
        <p:spPr>
          <a:xfrm>
            <a:off x="1735927" y="5557960"/>
            <a:ext cx="0" cy="248419"/>
          </a:xfrm>
          <a:prstGeom prst="line">
            <a:avLst/>
          </a:prstGeom>
          <a:ln w="9525">
            <a:solidFill>
              <a:srgbClr val="19BBB7"/>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35572" y="5866032"/>
            <a:ext cx="1038225" cy="379656"/>
          </a:xfrm>
          <a:prstGeom prst="rect">
            <a:avLst/>
          </a:prstGeom>
          <a:noFill/>
        </p:spPr>
        <p:txBody>
          <a:bodyPr wrap="square" rtlCol="0">
            <a:spAutoFit/>
          </a:bodyPr>
          <a:lstStyle/>
          <a:p>
            <a:pPr algn="ctr"/>
            <a:r>
              <a:rPr lang="en-US" sz="1867" dirty="0">
                <a:solidFill>
                  <a:srgbClr val="FFFFFF"/>
                </a:solidFill>
              </a:rPr>
              <a:t>1980s</a:t>
            </a:r>
          </a:p>
        </p:txBody>
      </p:sp>
      <p:cxnSp>
        <p:nvCxnSpPr>
          <p:cNvPr id="9" name="Straight Connector 8"/>
          <p:cNvCxnSpPr/>
          <p:nvPr/>
        </p:nvCxnSpPr>
        <p:spPr>
          <a:xfrm>
            <a:off x="4235880" y="5557960"/>
            <a:ext cx="0" cy="248419"/>
          </a:xfrm>
          <a:prstGeom prst="line">
            <a:avLst/>
          </a:prstGeom>
          <a:ln w="9525">
            <a:solidFill>
              <a:srgbClr val="19BBB7"/>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0222" y="5866033"/>
            <a:ext cx="1038225" cy="379656"/>
          </a:xfrm>
          <a:prstGeom prst="rect">
            <a:avLst/>
          </a:prstGeom>
          <a:noFill/>
        </p:spPr>
        <p:txBody>
          <a:bodyPr wrap="square" rtlCol="0">
            <a:spAutoFit/>
          </a:bodyPr>
          <a:lstStyle/>
          <a:p>
            <a:pPr algn="ctr"/>
            <a:r>
              <a:rPr lang="en-US" sz="1867" dirty="0">
                <a:solidFill>
                  <a:srgbClr val="FFFFFF"/>
                </a:solidFill>
              </a:rPr>
              <a:t>2010’s</a:t>
            </a:r>
          </a:p>
        </p:txBody>
      </p:sp>
      <p:cxnSp>
        <p:nvCxnSpPr>
          <p:cNvPr id="11" name="Straight Connector 10"/>
          <p:cNvCxnSpPr/>
          <p:nvPr/>
        </p:nvCxnSpPr>
        <p:spPr>
          <a:xfrm>
            <a:off x="7823273" y="5557960"/>
            <a:ext cx="0" cy="248419"/>
          </a:xfrm>
          <a:prstGeom prst="line">
            <a:avLst/>
          </a:prstGeom>
          <a:ln w="9525">
            <a:solidFill>
              <a:srgbClr val="19BBB7"/>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06366" y="5866033"/>
            <a:ext cx="1108127" cy="379656"/>
          </a:xfrm>
          <a:prstGeom prst="rect">
            <a:avLst/>
          </a:prstGeom>
          <a:noFill/>
        </p:spPr>
        <p:txBody>
          <a:bodyPr wrap="square" rtlCol="0">
            <a:spAutoFit/>
          </a:bodyPr>
          <a:lstStyle/>
          <a:p>
            <a:pPr algn="ctr"/>
            <a:r>
              <a:rPr lang="en-US" sz="1867" dirty="0">
                <a:solidFill>
                  <a:srgbClr val="FFFFFF"/>
                </a:solidFill>
              </a:rPr>
              <a:t>Present</a:t>
            </a:r>
          </a:p>
        </p:txBody>
      </p:sp>
      <p:cxnSp>
        <p:nvCxnSpPr>
          <p:cNvPr id="12" name="Straight Connector 11"/>
          <p:cNvCxnSpPr/>
          <p:nvPr/>
        </p:nvCxnSpPr>
        <p:spPr>
          <a:xfrm>
            <a:off x="10143675" y="5557960"/>
            <a:ext cx="0" cy="248419"/>
          </a:xfrm>
          <a:prstGeom prst="line">
            <a:avLst/>
          </a:prstGeom>
          <a:ln w="9525">
            <a:solidFill>
              <a:srgbClr val="19BBB7"/>
            </a:solidFill>
          </a:ln>
        </p:spPr>
        <p:style>
          <a:lnRef idx="1">
            <a:schemeClr val="accent1"/>
          </a:lnRef>
          <a:fillRef idx="0">
            <a:schemeClr val="accent1"/>
          </a:fillRef>
          <a:effectRef idx="0">
            <a:schemeClr val="accent1"/>
          </a:effectRef>
          <a:fontRef idx="minor">
            <a:schemeClr val="tx1"/>
          </a:fontRef>
        </p:style>
      </p:cxnSp>
      <p:sp>
        <p:nvSpPr>
          <p:cNvPr id="551" name="Oval 550"/>
          <p:cNvSpPr/>
          <p:nvPr/>
        </p:nvSpPr>
        <p:spPr>
          <a:xfrm rot="16200000">
            <a:off x="943447" y="928875"/>
            <a:ext cx="1584960" cy="1584959"/>
          </a:xfrm>
          <a:prstGeom prst="ellipse">
            <a:avLst/>
          </a:prstGeom>
          <a:solidFill>
            <a:srgbClr val="12BBB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0" b="1" dirty="0">
              <a:solidFill>
                <a:srgbClr val="FFFFFF"/>
              </a:solidFill>
            </a:endParaRPr>
          </a:p>
        </p:txBody>
      </p:sp>
      <p:sp>
        <p:nvSpPr>
          <p:cNvPr id="557" name="Oval 556"/>
          <p:cNvSpPr/>
          <p:nvPr/>
        </p:nvSpPr>
        <p:spPr>
          <a:xfrm rot="16200000">
            <a:off x="7007971" y="2289147"/>
            <a:ext cx="1341120" cy="1341120"/>
          </a:xfrm>
          <a:prstGeom prst="ellipse">
            <a:avLst/>
          </a:prstGeom>
          <a:solidFill>
            <a:schemeClr val="tx1">
              <a:lumMod val="65000"/>
              <a:lumOff val="3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0" b="1" dirty="0">
              <a:solidFill>
                <a:srgbClr val="FFFFFF"/>
              </a:solidFill>
            </a:endParaRPr>
          </a:p>
        </p:txBody>
      </p:sp>
      <p:grpSp>
        <p:nvGrpSpPr>
          <p:cNvPr id="558" name="Group 557"/>
          <p:cNvGrpSpPr/>
          <p:nvPr/>
        </p:nvGrpSpPr>
        <p:grpSpPr>
          <a:xfrm>
            <a:off x="1936153" y="469177"/>
            <a:ext cx="8603616" cy="461665"/>
            <a:chOff x="1317009" y="1053599"/>
            <a:chExt cx="6452712" cy="346249"/>
          </a:xfrm>
        </p:grpSpPr>
        <p:sp>
          <p:nvSpPr>
            <p:cNvPr id="559" name="TextBox 558"/>
            <p:cNvSpPr txBox="1"/>
            <p:nvPr/>
          </p:nvSpPr>
          <p:spPr>
            <a:xfrm>
              <a:off x="3511619" y="1053599"/>
              <a:ext cx="2060812" cy="346249"/>
            </a:xfrm>
            <a:prstGeom prst="rect">
              <a:avLst/>
            </a:prstGeom>
            <a:noFill/>
          </p:spPr>
          <p:txBody>
            <a:bodyPr wrap="square" rtlCol="0">
              <a:spAutoFit/>
            </a:bodyPr>
            <a:lstStyle/>
            <a:p>
              <a:pPr algn="ctr"/>
              <a:r>
                <a:rPr lang="en-US" sz="2400" dirty="0">
                  <a:solidFill>
                    <a:srgbClr val="19BBB7"/>
                  </a:solidFill>
                </a:rPr>
                <a:t>Evolution</a:t>
              </a:r>
            </a:p>
          </p:txBody>
        </p:sp>
        <p:cxnSp>
          <p:nvCxnSpPr>
            <p:cNvPr id="560" name="Straight Connector 559"/>
            <p:cNvCxnSpPr/>
            <p:nvPr/>
          </p:nvCxnSpPr>
          <p:spPr>
            <a:xfrm flipH="1">
              <a:off x="1317009" y="1238265"/>
              <a:ext cx="2408830" cy="0"/>
            </a:xfrm>
            <a:prstGeom prst="line">
              <a:avLst/>
            </a:prstGeom>
            <a:ln w="28575">
              <a:gradFill>
                <a:gsLst>
                  <a:gs pos="0">
                    <a:srgbClr val="19BBB7">
                      <a:alpha val="0"/>
                    </a:srgbClr>
                  </a:gs>
                  <a:gs pos="100000">
                    <a:srgbClr val="19BBB7"/>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5360891" y="1238265"/>
              <a:ext cx="2408830" cy="0"/>
            </a:xfrm>
            <a:prstGeom prst="line">
              <a:avLst/>
            </a:prstGeom>
            <a:ln w="28575">
              <a:gradFill>
                <a:gsLst>
                  <a:gs pos="0">
                    <a:srgbClr val="19BBB7">
                      <a:alpha val="0"/>
                    </a:srgbClr>
                  </a:gs>
                  <a:gs pos="100000">
                    <a:srgbClr val="19BBB7"/>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566" name="Elbow Connector 565"/>
          <p:cNvCxnSpPr>
            <a:endCxn id="233" idx="1"/>
          </p:cNvCxnSpPr>
          <p:nvPr/>
        </p:nvCxnSpPr>
        <p:spPr>
          <a:xfrm>
            <a:off x="2642345" y="1743056"/>
            <a:ext cx="1081900" cy="446242"/>
          </a:xfrm>
          <a:prstGeom prst="bentConnector3">
            <a:avLst>
              <a:gd name="adj1" fmla="val 50000"/>
            </a:avLst>
          </a:prstGeom>
          <a:ln w="158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0" name="Oval 569"/>
          <p:cNvSpPr/>
          <p:nvPr/>
        </p:nvSpPr>
        <p:spPr>
          <a:xfrm rot="16200000">
            <a:off x="3784025" y="1527503"/>
            <a:ext cx="1341120" cy="1341120"/>
          </a:xfrm>
          <a:prstGeom prst="ellipse">
            <a:avLst/>
          </a:prstGeom>
          <a:solidFill>
            <a:srgbClr val="8FB33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0" b="1" dirty="0">
              <a:solidFill>
                <a:srgbClr val="FFFFFF"/>
              </a:solidFill>
            </a:endParaRPr>
          </a:p>
        </p:txBody>
      </p:sp>
      <p:cxnSp>
        <p:nvCxnSpPr>
          <p:cNvPr id="572" name="Elbow Connector 571"/>
          <p:cNvCxnSpPr/>
          <p:nvPr/>
        </p:nvCxnSpPr>
        <p:spPr>
          <a:xfrm>
            <a:off x="5261395" y="2200926"/>
            <a:ext cx="1610936" cy="779989"/>
          </a:xfrm>
          <a:prstGeom prst="bentConnector3">
            <a:avLst/>
          </a:prstGeom>
          <a:ln w="158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79" name="Group 578"/>
          <p:cNvGrpSpPr/>
          <p:nvPr/>
        </p:nvGrpSpPr>
        <p:grpSpPr>
          <a:xfrm>
            <a:off x="3965974" y="2952467"/>
            <a:ext cx="949925" cy="447495"/>
            <a:chOff x="3208874" y="2370493"/>
            <a:chExt cx="767441" cy="361530"/>
          </a:xfrm>
          <a:solidFill>
            <a:schemeClr val="bg1">
              <a:lumMod val="95000"/>
            </a:schemeClr>
          </a:solidFill>
        </p:grpSpPr>
        <p:grpSp>
          <p:nvGrpSpPr>
            <p:cNvPr id="291" name="Group 290"/>
            <p:cNvGrpSpPr/>
            <p:nvPr/>
          </p:nvGrpSpPr>
          <p:grpSpPr>
            <a:xfrm>
              <a:off x="3208874" y="2370493"/>
              <a:ext cx="767441" cy="361530"/>
              <a:chOff x="1563523" y="396807"/>
              <a:chExt cx="1143572" cy="538719"/>
            </a:xfrm>
            <a:grpFill/>
          </p:grpSpPr>
          <p:sp>
            <p:nvSpPr>
              <p:cNvPr id="252" name="Oval 251"/>
              <p:cNvSpPr/>
              <p:nvPr/>
            </p:nvSpPr>
            <p:spPr>
              <a:xfrm>
                <a:off x="2078753" y="39680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253" name="Straight Connector 252"/>
              <p:cNvCxnSpPr>
                <a:stCxn id="252" idx="5"/>
                <a:endCxn id="269" idx="1"/>
              </p:cNvCxnSpPr>
              <p:nvPr/>
            </p:nvCxnSpPr>
            <p:spPr>
              <a:xfrm>
                <a:off x="2163571" y="481625"/>
                <a:ext cx="379512" cy="193522"/>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2163571" y="545929"/>
                <a:ext cx="543524" cy="389597"/>
                <a:chOff x="3706198" y="1936562"/>
                <a:chExt cx="543524" cy="389597"/>
              </a:xfrm>
              <a:grpFill/>
            </p:grpSpPr>
            <p:sp>
              <p:nvSpPr>
                <p:cNvPr id="269" name="Oval 268"/>
                <p:cNvSpPr/>
                <p:nvPr/>
              </p:nvSpPr>
              <p:spPr>
                <a:xfrm>
                  <a:off x="4071157" y="205122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70" name="Oval 269"/>
                <p:cNvSpPr/>
                <p:nvPr/>
              </p:nvSpPr>
              <p:spPr>
                <a:xfrm>
                  <a:off x="4150351" y="2226788"/>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71" name="Oval 270"/>
                <p:cNvSpPr/>
                <p:nvPr/>
              </p:nvSpPr>
              <p:spPr>
                <a:xfrm>
                  <a:off x="3986339" y="2226788"/>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272" name="Straight Connector 271"/>
                <p:cNvCxnSpPr>
                  <a:stCxn id="269" idx="5"/>
                  <a:endCxn id="270" idx="0"/>
                </p:cNvCxnSpPr>
                <p:nvPr/>
              </p:nvCxnSpPr>
              <p:spPr>
                <a:xfrm>
                  <a:off x="4155974" y="2136045"/>
                  <a:ext cx="44062" cy="90744"/>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9" idx="3"/>
                  <a:endCxn id="271" idx="0"/>
                </p:cNvCxnSpPr>
                <p:nvPr/>
              </p:nvCxnSpPr>
              <p:spPr>
                <a:xfrm flipH="1">
                  <a:off x="4036024" y="2136045"/>
                  <a:ext cx="49685"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4" name="Oval 273"/>
                <p:cNvSpPr/>
                <p:nvPr/>
              </p:nvSpPr>
              <p:spPr>
                <a:xfrm>
                  <a:off x="3791016" y="2049986"/>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75" name="Oval 274"/>
                <p:cNvSpPr/>
                <p:nvPr/>
              </p:nvSpPr>
              <p:spPr>
                <a:xfrm>
                  <a:off x="3870209" y="2226788"/>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76" name="Oval 275"/>
                <p:cNvSpPr/>
                <p:nvPr/>
              </p:nvSpPr>
              <p:spPr>
                <a:xfrm>
                  <a:off x="3706198" y="2226787"/>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277" name="Straight Connector 276"/>
                <p:cNvCxnSpPr>
                  <a:stCxn id="274" idx="5"/>
                  <a:endCxn id="275" idx="0"/>
                </p:cNvCxnSpPr>
                <p:nvPr/>
              </p:nvCxnSpPr>
              <p:spPr>
                <a:xfrm>
                  <a:off x="3875834" y="2134804"/>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74" idx="3"/>
                  <a:endCxn id="276" idx="0"/>
                </p:cNvCxnSpPr>
                <p:nvPr/>
              </p:nvCxnSpPr>
              <p:spPr>
                <a:xfrm flipH="1">
                  <a:off x="3755883" y="2134804"/>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74" idx="7"/>
                </p:cNvCxnSpPr>
                <p:nvPr/>
              </p:nvCxnSpPr>
              <p:spPr>
                <a:xfrm flipV="1">
                  <a:off x="3875834" y="2002046"/>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8" name="Oval 267"/>
                <p:cNvSpPr/>
                <p:nvPr/>
              </p:nvSpPr>
              <p:spPr>
                <a:xfrm>
                  <a:off x="3928553" y="1936562"/>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282" name="Group 281"/>
              <p:cNvGrpSpPr/>
              <p:nvPr/>
            </p:nvGrpSpPr>
            <p:grpSpPr>
              <a:xfrm>
                <a:off x="1563523" y="614392"/>
                <a:ext cx="543524" cy="321134"/>
                <a:chOff x="1436043" y="759699"/>
                <a:chExt cx="543524" cy="321134"/>
              </a:xfrm>
              <a:grpFill/>
            </p:grpSpPr>
            <p:sp>
              <p:nvSpPr>
                <p:cNvPr id="256" name="Oval 255"/>
                <p:cNvSpPr/>
                <p:nvPr/>
              </p:nvSpPr>
              <p:spPr>
                <a:xfrm>
                  <a:off x="1801002" y="80590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57" name="Oval 256"/>
                <p:cNvSpPr/>
                <p:nvPr/>
              </p:nvSpPr>
              <p:spPr>
                <a:xfrm>
                  <a:off x="1880196"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58" name="Oval 257"/>
                <p:cNvSpPr/>
                <p:nvPr/>
              </p:nvSpPr>
              <p:spPr>
                <a:xfrm>
                  <a:off x="1716184"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259" name="Straight Connector 258"/>
                <p:cNvCxnSpPr>
                  <a:stCxn id="256" idx="5"/>
                  <a:endCxn id="257" idx="0"/>
                </p:cNvCxnSpPr>
                <p:nvPr/>
              </p:nvCxnSpPr>
              <p:spPr>
                <a:xfrm>
                  <a:off x="1885819" y="890719"/>
                  <a:ext cx="44062"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56" idx="3"/>
                  <a:endCxn id="258" idx="0"/>
                </p:cNvCxnSpPr>
                <p:nvPr/>
              </p:nvCxnSpPr>
              <p:spPr>
                <a:xfrm flipH="1">
                  <a:off x="1765869" y="890719"/>
                  <a:ext cx="49685" cy="90744"/>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520861" y="804660"/>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62" name="Oval 261"/>
                <p:cNvSpPr/>
                <p:nvPr/>
              </p:nvSpPr>
              <p:spPr>
                <a:xfrm>
                  <a:off x="1600054"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63" name="Oval 262"/>
                <p:cNvSpPr/>
                <p:nvPr/>
              </p:nvSpPr>
              <p:spPr>
                <a:xfrm>
                  <a:off x="1436043"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264" name="Straight Connector 263"/>
                <p:cNvCxnSpPr>
                  <a:stCxn id="261" idx="5"/>
                  <a:endCxn id="262" idx="0"/>
                </p:cNvCxnSpPr>
                <p:nvPr/>
              </p:nvCxnSpPr>
              <p:spPr>
                <a:xfrm>
                  <a:off x="1605679" y="889478"/>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1" idx="3"/>
                  <a:endCxn id="263" idx="0"/>
                </p:cNvCxnSpPr>
                <p:nvPr/>
              </p:nvCxnSpPr>
              <p:spPr>
                <a:xfrm flipH="1">
                  <a:off x="1485728" y="889478"/>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flipV="1">
                  <a:off x="1748650" y="759699"/>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67" name="Straight Connector 266"/>
              <p:cNvCxnSpPr>
                <a:stCxn id="252" idx="3"/>
                <a:endCxn id="261" idx="7"/>
              </p:cNvCxnSpPr>
              <p:nvPr/>
            </p:nvCxnSpPr>
            <p:spPr>
              <a:xfrm flipH="1">
                <a:off x="1733159" y="481625"/>
                <a:ext cx="360147" cy="192281"/>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78" name="Oval 577"/>
            <p:cNvSpPr/>
            <p:nvPr/>
          </p:nvSpPr>
          <p:spPr>
            <a:xfrm>
              <a:off x="3358094" y="2470568"/>
              <a:ext cx="66687" cy="666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sp>
        <p:nvSpPr>
          <p:cNvPr id="715" name="Oval 714"/>
          <p:cNvSpPr/>
          <p:nvPr/>
        </p:nvSpPr>
        <p:spPr>
          <a:xfrm rot="16200000">
            <a:off x="9463193" y="939379"/>
            <a:ext cx="1535641" cy="1488261"/>
          </a:xfrm>
          <a:prstGeom prst="ellipse">
            <a:avLst/>
          </a:prstGeom>
          <a:solidFill>
            <a:srgbClr val="43769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0" b="1" dirty="0">
              <a:solidFill>
                <a:srgbClr val="FFFFFF"/>
              </a:solidFill>
            </a:endParaRPr>
          </a:p>
        </p:txBody>
      </p:sp>
      <p:grpSp>
        <p:nvGrpSpPr>
          <p:cNvPr id="719" name="Group 718"/>
          <p:cNvGrpSpPr/>
          <p:nvPr/>
        </p:nvGrpSpPr>
        <p:grpSpPr>
          <a:xfrm>
            <a:off x="7007971" y="3700539"/>
            <a:ext cx="1428888" cy="693736"/>
            <a:chOff x="2898572" y="634538"/>
            <a:chExt cx="2014652" cy="978129"/>
          </a:xfrm>
        </p:grpSpPr>
        <p:grpSp>
          <p:nvGrpSpPr>
            <p:cNvPr id="720" name="Group 719"/>
            <p:cNvGrpSpPr/>
            <p:nvPr/>
          </p:nvGrpSpPr>
          <p:grpSpPr>
            <a:xfrm>
              <a:off x="3048201" y="709353"/>
              <a:ext cx="1737307" cy="828500"/>
              <a:chOff x="3048201" y="709353"/>
              <a:chExt cx="1737307" cy="828500"/>
            </a:xfrm>
          </p:grpSpPr>
          <p:cxnSp>
            <p:nvCxnSpPr>
              <p:cNvPr id="748" name="Straight Connector 747"/>
              <p:cNvCxnSpPr>
                <a:stCxn id="726" idx="6"/>
                <a:endCxn id="743" idx="2"/>
              </p:cNvCxnSpPr>
              <p:nvPr/>
            </p:nvCxnSpPr>
            <p:spPr>
              <a:xfrm flipV="1">
                <a:off x="3048201" y="709353"/>
                <a:ext cx="360118" cy="10356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a:stCxn id="726" idx="6"/>
                <a:endCxn id="744" idx="2"/>
              </p:cNvCxnSpPr>
              <p:nvPr/>
            </p:nvCxnSpPr>
            <p:spPr>
              <a:xfrm>
                <a:off x="3048201" y="812915"/>
                <a:ext cx="360118" cy="10356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a:stCxn id="726" idx="6"/>
                <a:endCxn id="745" idx="2"/>
              </p:cNvCxnSpPr>
              <p:nvPr/>
            </p:nvCxnSpPr>
            <p:spPr>
              <a:xfrm>
                <a:off x="3048201" y="812915"/>
                <a:ext cx="360118" cy="3106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1" name="Straight Connector 750"/>
              <p:cNvCxnSpPr>
                <a:stCxn id="726" idx="6"/>
                <a:endCxn id="746" idx="2"/>
              </p:cNvCxnSpPr>
              <p:nvPr/>
            </p:nvCxnSpPr>
            <p:spPr>
              <a:xfrm>
                <a:off x="3048201" y="812915"/>
                <a:ext cx="360118" cy="51781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a:stCxn id="726" idx="6"/>
                <a:endCxn id="747" idx="2"/>
              </p:cNvCxnSpPr>
              <p:nvPr/>
            </p:nvCxnSpPr>
            <p:spPr>
              <a:xfrm>
                <a:off x="3048201" y="812915"/>
                <a:ext cx="360118" cy="72493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p:cNvCxnSpPr>
                <a:stCxn id="727" idx="6"/>
                <a:endCxn id="743" idx="2"/>
              </p:cNvCxnSpPr>
              <p:nvPr/>
            </p:nvCxnSpPr>
            <p:spPr>
              <a:xfrm flipV="1">
                <a:off x="3048201" y="709353"/>
                <a:ext cx="360118" cy="31068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a:stCxn id="727" idx="6"/>
                <a:endCxn id="744" idx="2"/>
              </p:cNvCxnSpPr>
              <p:nvPr/>
            </p:nvCxnSpPr>
            <p:spPr>
              <a:xfrm flipV="1">
                <a:off x="3048201" y="916478"/>
                <a:ext cx="360118" cy="10356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5" name="Straight Connector 754"/>
              <p:cNvCxnSpPr>
                <a:stCxn id="727" idx="6"/>
                <a:endCxn id="745" idx="2"/>
              </p:cNvCxnSpPr>
              <p:nvPr/>
            </p:nvCxnSpPr>
            <p:spPr>
              <a:xfrm>
                <a:off x="3048201" y="1020040"/>
                <a:ext cx="360118" cy="10356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a:stCxn id="727" idx="6"/>
                <a:endCxn id="746" idx="2"/>
              </p:cNvCxnSpPr>
              <p:nvPr/>
            </p:nvCxnSpPr>
            <p:spPr>
              <a:xfrm>
                <a:off x="3048201" y="1020040"/>
                <a:ext cx="360118" cy="3106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a:stCxn id="727" idx="6"/>
                <a:endCxn id="747" idx="2"/>
              </p:cNvCxnSpPr>
              <p:nvPr/>
            </p:nvCxnSpPr>
            <p:spPr>
              <a:xfrm>
                <a:off x="3048201" y="1020040"/>
                <a:ext cx="360118" cy="51781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a:stCxn id="728" idx="6"/>
                <a:endCxn id="743" idx="2"/>
              </p:cNvCxnSpPr>
              <p:nvPr/>
            </p:nvCxnSpPr>
            <p:spPr>
              <a:xfrm flipV="1">
                <a:off x="3048201" y="709353"/>
                <a:ext cx="360118" cy="51781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a:stCxn id="728" idx="6"/>
                <a:endCxn id="744" idx="2"/>
              </p:cNvCxnSpPr>
              <p:nvPr/>
            </p:nvCxnSpPr>
            <p:spPr>
              <a:xfrm flipV="1">
                <a:off x="3048201" y="916478"/>
                <a:ext cx="360118" cy="31068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a:stCxn id="728" idx="6"/>
                <a:endCxn id="745" idx="2"/>
              </p:cNvCxnSpPr>
              <p:nvPr/>
            </p:nvCxnSpPr>
            <p:spPr>
              <a:xfrm flipV="1">
                <a:off x="3048201" y="1123603"/>
                <a:ext cx="360118" cy="10356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p:cNvCxnSpPr>
                <a:stCxn id="728" idx="6"/>
                <a:endCxn id="746" idx="2"/>
              </p:cNvCxnSpPr>
              <p:nvPr/>
            </p:nvCxnSpPr>
            <p:spPr>
              <a:xfrm>
                <a:off x="3048201" y="1227165"/>
                <a:ext cx="360118" cy="10356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a:stCxn id="728" idx="6"/>
                <a:endCxn id="747" idx="2"/>
              </p:cNvCxnSpPr>
              <p:nvPr/>
            </p:nvCxnSpPr>
            <p:spPr>
              <a:xfrm>
                <a:off x="3048201" y="1227165"/>
                <a:ext cx="360118" cy="3106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a:stCxn id="729" idx="6"/>
                <a:endCxn id="743" idx="2"/>
              </p:cNvCxnSpPr>
              <p:nvPr/>
            </p:nvCxnSpPr>
            <p:spPr>
              <a:xfrm flipV="1">
                <a:off x="3048201" y="709353"/>
                <a:ext cx="360118" cy="72493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a:stCxn id="729" idx="6"/>
                <a:endCxn id="744" idx="2"/>
              </p:cNvCxnSpPr>
              <p:nvPr/>
            </p:nvCxnSpPr>
            <p:spPr>
              <a:xfrm flipV="1">
                <a:off x="3048201" y="916478"/>
                <a:ext cx="360118" cy="51781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a:stCxn id="729" idx="6"/>
                <a:endCxn id="745" idx="2"/>
              </p:cNvCxnSpPr>
              <p:nvPr/>
            </p:nvCxnSpPr>
            <p:spPr>
              <a:xfrm flipV="1">
                <a:off x="3048201" y="1123603"/>
                <a:ext cx="360118" cy="31068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a:stCxn id="729" idx="6"/>
                <a:endCxn id="746" idx="2"/>
              </p:cNvCxnSpPr>
              <p:nvPr/>
            </p:nvCxnSpPr>
            <p:spPr>
              <a:xfrm flipV="1">
                <a:off x="3048201" y="1330728"/>
                <a:ext cx="360118" cy="10356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a:stCxn id="729" idx="6"/>
                <a:endCxn id="747" idx="2"/>
              </p:cNvCxnSpPr>
              <p:nvPr/>
            </p:nvCxnSpPr>
            <p:spPr>
              <a:xfrm>
                <a:off x="3048201" y="1434290"/>
                <a:ext cx="360118" cy="10356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a:stCxn id="743" idx="6"/>
                <a:endCxn id="738" idx="2"/>
              </p:cNvCxnSpPr>
              <p:nvPr/>
            </p:nvCxnSpPr>
            <p:spPr>
              <a:xfrm>
                <a:off x="3557948" y="70935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a:stCxn id="743" idx="6"/>
                <a:endCxn id="739" idx="2"/>
              </p:cNvCxnSpPr>
              <p:nvPr/>
            </p:nvCxnSpPr>
            <p:spPr>
              <a:xfrm>
                <a:off x="3557948" y="70935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a:stCxn id="743" idx="6"/>
                <a:endCxn id="740" idx="2"/>
              </p:cNvCxnSpPr>
              <p:nvPr/>
            </p:nvCxnSpPr>
            <p:spPr>
              <a:xfrm>
                <a:off x="3557948" y="70935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a:stCxn id="743" idx="6"/>
                <a:endCxn id="741" idx="2"/>
              </p:cNvCxnSpPr>
              <p:nvPr/>
            </p:nvCxnSpPr>
            <p:spPr>
              <a:xfrm>
                <a:off x="3557948" y="709353"/>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a:stCxn id="743" idx="6"/>
                <a:endCxn id="742" idx="2"/>
              </p:cNvCxnSpPr>
              <p:nvPr/>
            </p:nvCxnSpPr>
            <p:spPr>
              <a:xfrm>
                <a:off x="3557948" y="709353"/>
                <a:ext cx="302130" cy="82850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a:stCxn id="744" idx="6"/>
                <a:endCxn id="738" idx="2"/>
              </p:cNvCxnSpPr>
              <p:nvPr/>
            </p:nvCxnSpPr>
            <p:spPr>
              <a:xfrm flipV="1">
                <a:off x="3557948" y="70935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a:stCxn id="744" idx="6"/>
                <a:endCxn id="739" idx="2"/>
              </p:cNvCxnSpPr>
              <p:nvPr/>
            </p:nvCxnSpPr>
            <p:spPr>
              <a:xfrm>
                <a:off x="3557948" y="916478"/>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a:stCxn id="744" idx="6"/>
                <a:endCxn id="740" idx="2"/>
              </p:cNvCxnSpPr>
              <p:nvPr/>
            </p:nvCxnSpPr>
            <p:spPr>
              <a:xfrm>
                <a:off x="3557948" y="91647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a:stCxn id="744" idx="6"/>
                <a:endCxn id="741" idx="2"/>
              </p:cNvCxnSpPr>
              <p:nvPr/>
            </p:nvCxnSpPr>
            <p:spPr>
              <a:xfrm>
                <a:off x="3557948" y="916478"/>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a:stCxn id="744" idx="6"/>
                <a:endCxn id="742" idx="2"/>
              </p:cNvCxnSpPr>
              <p:nvPr/>
            </p:nvCxnSpPr>
            <p:spPr>
              <a:xfrm>
                <a:off x="3557948" y="916478"/>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a:stCxn id="745" idx="6"/>
                <a:endCxn id="738" idx="2"/>
              </p:cNvCxnSpPr>
              <p:nvPr/>
            </p:nvCxnSpPr>
            <p:spPr>
              <a:xfrm flipV="1">
                <a:off x="3557948" y="70935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a:stCxn id="745" idx="6"/>
                <a:endCxn id="739" idx="2"/>
              </p:cNvCxnSpPr>
              <p:nvPr/>
            </p:nvCxnSpPr>
            <p:spPr>
              <a:xfrm flipV="1">
                <a:off x="3557948" y="91647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a:stCxn id="745" idx="6"/>
                <a:endCxn id="740" idx="2"/>
              </p:cNvCxnSpPr>
              <p:nvPr/>
            </p:nvCxnSpPr>
            <p:spPr>
              <a:xfrm>
                <a:off x="3557948" y="112360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a:stCxn id="745" idx="6"/>
                <a:endCxn id="741" idx="2"/>
              </p:cNvCxnSpPr>
              <p:nvPr/>
            </p:nvCxnSpPr>
            <p:spPr>
              <a:xfrm>
                <a:off x="3557948" y="112360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a:stCxn id="745" idx="6"/>
                <a:endCxn id="742" idx="2"/>
              </p:cNvCxnSpPr>
              <p:nvPr/>
            </p:nvCxnSpPr>
            <p:spPr>
              <a:xfrm>
                <a:off x="3557948" y="112360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a:stCxn id="746" idx="6"/>
                <a:endCxn id="738" idx="2"/>
              </p:cNvCxnSpPr>
              <p:nvPr/>
            </p:nvCxnSpPr>
            <p:spPr>
              <a:xfrm flipV="1">
                <a:off x="3557948" y="709353"/>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a:stCxn id="746" idx="6"/>
                <a:endCxn id="739" idx="2"/>
              </p:cNvCxnSpPr>
              <p:nvPr/>
            </p:nvCxnSpPr>
            <p:spPr>
              <a:xfrm flipV="1">
                <a:off x="3557948" y="916478"/>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a:stCxn id="746" idx="6"/>
                <a:endCxn id="740" idx="2"/>
              </p:cNvCxnSpPr>
              <p:nvPr/>
            </p:nvCxnSpPr>
            <p:spPr>
              <a:xfrm flipV="1">
                <a:off x="3557948" y="112360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a:stCxn id="746" idx="6"/>
                <a:endCxn id="741" idx="2"/>
              </p:cNvCxnSpPr>
              <p:nvPr/>
            </p:nvCxnSpPr>
            <p:spPr>
              <a:xfrm>
                <a:off x="3557948" y="1330728"/>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a:stCxn id="746" idx="6"/>
                <a:endCxn id="742" idx="2"/>
              </p:cNvCxnSpPr>
              <p:nvPr/>
            </p:nvCxnSpPr>
            <p:spPr>
              <a:xfrm>
                <a:off x="3557948" y="133072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a:stCxn id="747" idx="6"/>
                <a:endCxn id="738" idx="2"/>
              </p:cNvCxnSpPr>
              <p:nvPr/>
            </p:nvCxnSpPr>
            <p:spPr>
              <a:xfrm flipV="1">
                <a:off x="3557948" y="709353"/>
                <a:ext cx="302130" cy="82850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a:stCxn id="747" idx="6"/>
                <a:endCxn id="739" idx="2"/>
              </p:cNvCxnSpPr>
              <p:nvPr/>
            </p:nvCxnSpPr>
            <p:spPr>
              <a:xfrm flipV="1">
                <a:off x="3557948" y="916478"/>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a:stCxn id="747" idx="6"/>
                <a:endCxn id="740" idx="2"/>
              </p:cNvCxnSpPr>
              <p:nvPr/>
            </p:nvCxnSpPr>
            <p:spPr>
              <a:xfrm flipV="1">
                <a:off x="3557948" y="112360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a:stCxn id="747" idx="6"/>
                <a:endCxn id="741" idx="2"/>
              </p:cNvCxnSpPr>
              <p:nvPr/>
            </p:nvCxnSpPr>
            <p:spPr>
              <a:xfrm flipV="1">
                <a:off x="3557948" y="133072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a:stCxn id="747" idx="6"/>
                <a:endCxn id="742" idx="2"/>
              </p:cNvCxnSpPr>
              <p:nvPr/>
            </p:nvCxnSpPr>
            <p:spPr>
              <a:xfrm>
                <a:off x="3557948" y="153785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a:stCxn id="738" idx="6"/>
                <a:endCxn id="733" idx="2"/>
              </p:cNvCxnSpPr>
              <p:nvPr/>
            </p:nvCxnSpPr>
            <p:spPr>
              <a:xfrm>
                <a:off x="4009707" y="70935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a:stCxn id="738" idx="6"/>
                <a:endCxn id="734" idx="2"/>
              </p:cNvCxnSpPr>
              <p:nvPr/>
            </p:nvCxnSpPr>
            <p:spPr>
              <a:xfrm>
                <a:off x="4009707" y="70935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a:stCxn id="738" idx="6"/>
                <a:endCxn id="735" idx="2"/>
              </p:cNvCxnSpPr>
              <p:nvPr/>
            </p:nvCxnSpPr>
            <p:spPr>
              <a:xfrm>
                <a:off x="4009707" y="70935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a:stCxn id="738" idx="6"/>
                <a:endCxn id="736" idx="2"/>
              </p:cNvCxnSpPr>
              <p:nvPr/>
            </p:nvCxnSpPr>
            <p:spPr>
              <a:xfrm>
                <a:off x="4009707" y="709353"/>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a:stCxn id="738" idx="6"/>
                <a:endCxn id="737" idx="2"/>
              </p:cNvCxnSpPr>
              <p:nvPr/>
            </p:nvCxnSpPr>
            <p:spPr>
              <a:xfrm>
                <a:off x="4009707" y="709353"/>
                <a:ext cx="302130" cy="82850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a:stCxn id="739" idx="6"/>
                <a:endCxn id="733" idx="2"/>
              </p:cNvCxnSpPr>
              <p:nvPr/>
            </p:nvCxnSpPr>
            <p:spPr>
              <a:xfrm flipV="1">
                <a:off x="4009707" y="70935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a:stCxn id="739" idx="6"/>
                <a:endCxn id="734" idx="2"/>
              </p:cNvCxnSpPr>
              <p:nvPr/>
            </p:nvCxnSpPr>
            <p:spPr>
              <a:xfrm>
                <a:off x="4009707" y="916478"/>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a:stCxn id="739" idx="6"/>
                <a:endCxn id="735" idx="2"/>
              </p:cNvCxnSpPr>
              <p:nvPr/>
            </p:nvCxnSpPr>
            <p:spPr>
              <a:xfrm>
                <a:off x="4009707" y="91647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a:stCxn id="739" idx="6"/>
                <a:endCxn id="736" idx="2"/>
              </p:cNvCxnSpPr>
              <p:nvPr/>
            </p:nvCxnSpPr>
            <p:spPr>
              <a:xfrm>
                <a:off x="4009707" y="916478"/>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a:stCxn id="739" idx="6"/>
                <a:endCxn id="737" idx="2"/>
              </p:cNvCxnSpPr>
              <p:nvPr/>
            </p:nvCxnSpPr>
            <p:spPr>
              <a:xfrm>
                <a:off x="4009707" y="916478"/>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a:stCxn id="740" idx="6"/>
                <a:endCxn id="733" idx="2"/>
              </p:cNvCxnSpPr>
              <p:nvPr/>
            </p:nvCxnSpPr>
            <p:spPr>
              <a:xfrm flipV="1">
                <a:off x="4009707" y="70935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a:stCxn id="740" idx="6"/>
                <a:endCxn id="734" idx="2"/>
              </p:cNvCxnSpPr>
              <p:nvPr/>
            </p:nvCxnSpPr>
            <p:spPr>
              <a:xfrm flipV="1">
                <a:off x="4009707" y="91647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a:stCxn id="740" idx="6"/>
                <a:endCxn id="735" idx="2"/>
              </p:cNvCxnSpPr>
              <p:nvPr/>
            </p:nvCxnSpPr>
            <p:spPr>
              <a:xfrm>
                <a:off x="4009707" y="112360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a:stCxn id="740" idx="6"/>
                <a:endCxn id="736" idx="2"/>
              </p:cNvCxnSpPr>
              <p:nvPr/>
            </p:nvCxnSpPr>
            <p:spPr>
              <a:xfrm>
                <a:off x="4009707" y="112360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a:stCxn id="740" idx="6"/>
                <a:endCxn id="737" idx="2"/>
              </p:cNvCxnSpPr>
              <p:nvPr/>
            </p:nvCxnSpPr>
            <p:spPr>
              <a:xfrm>
                <a:off x="4009707" y="112360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a:stCxn id="741" idx="6"/>
                <a:endCxn id="733" idx="2"/>
              </p:cNvCxnSpPr>
              <p:nvPr/>
            </p:nvCxnSpPr>
            <p:spPr>
              <a:xfrm flipV="1">
                <a:off x="4009707" y="709353"/>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a:stCxn id="741" idx="6"/>
                <a:endCxn id="734" idx="2"/>
              </p:cNvCxnSpPr>
              <p:nvPr/>
            </p:nvCxnSpPr>
            <p:spPr>
              <a:xfrm flipV="1">
                <a:off x="4009707" y="916478"/>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a:stCxn id="741" idx="6"/>
                <a:endCxn id="735" idx="2"/>
              </p:cNvCxnSpPr>
              <p:nvPr/>
            </p:nvCxnSpPr>
            <p:spPr>
              <a:xfrm flipV="1">
                <a:off x="4009707" y="1123603"/>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a:stCxn id="741" idx="6"/>
                <a:endCxn id="736" idx="2"/>
              </p:cNvCxnSpPr>
              <p:nvPr/>
            </p:nvCxnSpPr>
            <p:spPr>
              <a:xfrm>
                <a:off x="4009707" y="1330728"/>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a:stCxn id="741" idx="6"/>
                <a:endCxn id="737" idx="2"/>
              </p:cNvCxnSpPr>
              <p:nvPr/>
            </p:nvCxnSpPr>
            <p:spPr>
              <a:xfrm>
                <a:off x="4009707" y="133072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a:stCxn id="742" idx="6"/>
                <a:endCxn id="733" idx="2"/>
              </p:cNvCxnSpPr>
              <p:nvPr/>
            </p:nvCxnSpPr>
            <p:spPr>
              <a:xfrm flipV="1">
                <a:off x="4009707" y="709353"/>
                <a:ext cx="302130" cy="82850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a:stCxn id="742" idx="6"/>
                <a:endCxn id="734" idx="2"/>
              </p:cNvCxnSpPr>
              <p:nvPr/>
            </p:nvCxnSpPr>
            <p:spPr>
              <a:xfrm flipV="1">
                <a:off x="4009707" y="916478"/>
                <a:ext cx="302130"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a:stCxn id="742" idx="6"/>
                <a:endCxn id="735" idx="2"/>
              </p:cNvCxnSpPr>
              <p:nvPr/>
            </p:nvCxnSpPr>
            <p:spPr>
              <a:xfrm flipV="1">
                <a:off x="4009707" y="1123603"/>
                <a:ext cx="302130"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a:stCxn id="742" idx="6"/>
                <a:endCxn id="736" idx="2"/>
              </p:cNvCxnSpPr>
              <p:nvPr/>
            </p:nvCxnSpPr>
            <p:spPr>
              <a:xfrm flipV="1">
                <a:off x="4009707" y="1330728"/>
                <a:ext cx="302130"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a:stCxn id="742" idx="6"/>
                <a:endCxn id="737" idx="2"/>
              </p:cNvCxnSpPr>
              <p:nvPr/>
            </p:nvCxnSpPr>
            <p:spPr>
              <a:xfrm>
                <a:off x="4009707" y="1537853"/>
                <a:ext cx="302130"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p:cNvCxnSpPr>
                <a:stCxn id="733" idx="6"/>
                <a:endCxn id="730" idx="2"/>
              </p:cNvCxnSpPr>
              <p:nvPr/>
            </p:nvCxnSpPr>
            <p:spPr>
              <a:xfrm>
                <a:off x="4461466" y="709353"/>
                <a:ext cx="302129"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733" idx="6"/>
                <a:endCxn id="731" idx="2"/>
              </p:cNvCxnSpPr>
              <p:nvPr/>
            </p:nvCxnSpPr>
            <p:spPr>
              <a:xfrm>
                <a:off x="4461466" y="709353"/>
                <a:ext cx="302129"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a:stCxn id="733" idx="6"/>
                <a:endCxn id="732" idx="2"/>
              </p:cNvCxnSpPr>
              <p:nvPr/>
            </p:nvCxnSpPr>
            <p:spPr>
              <a:xfrm>
                <a:off x="4461466" y="709353"/>
                <a:ext cx="302129"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stCxn id="734" idx="6"/>
                <a:endCxn id="730" idx="2"/>
              </p:cNvCxnSpPr>
              <p:nvPr/>
            </p:nvCxnSpPr>
            <p:spPr>
              <a:xfrm>
                <a:off x="4461466" y="916478"/>
                <a:ext cx="302129"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a:stCxn id="734" idx="6"/>
                <a:endCxn id="731" idx="2"/>
              </p:cNvCxnSpPr>
              <p:nvPr/>
            </p:nvCxnSpPr>
            <p:spPr>
              <a:xfrm>
                <a:off x="4461466" y="916478"/>
                <a:ext cx="302129"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a:stCxn id="734" idx="6"/>
                <a:endCxn id="732" idx="2"/>
              </p:cNvCxnSpPr>
              <p:nvPr/>
            </p:nvCxnSpPr>
            <p:spPr>
              <a:xfrm>
                <a:off x="4461466" y="916478"/>
                <a:ext cx="302129"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a:stCxn id="735" idx="6"/>
                <a:endCxn id="730" idx="2"/>
              </p:cNvCxnSpPr>
              <p:nvPr/>
            </p:nvCxnSpPr>
            <p:spPr>
              <a:xfrm flipV="1">
                <a:off x="4461466" y="916478"/>
                <a:ext cx="302129"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a:stCxn id="735" idx="6"/>
                <a:endCxn id="731" idx="2"/>
              </p:cNvCxnSpPr>
              <p:nvPr/>
            </p:nvCxnSpPr>
            <p:spPr>
              <a:xfrm>
                <a:off x="4461466" y="1123603"/>
                <a:ext cx="302129"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a:stCxn id="735" idx="6"/>
                <a:endCxn id="732" idx="2"/>
              </p:cNvCxnSpPr>
              <p:nvPr/>
            </p:nvCxnSpPr>
            <p:spPr>
              <a:xfrm>
                <a:off x="4461466" y="1123603"/>
                <a:ext cx="302129"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a:stCxn id="736" idx="6"/>
                <a:endCxn id="730" idx="2"/>
              </p:cNvCxnSpPr>
              <p:nvPr/>
            </p:nvCxnSpPr>
            <p:spPr>
              <a:xfrm flipV="1">
                <a:off x="4461466" y="916478"/>
                <a:ext cx="302129"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a:stCxn id="736" idx="6"/>
                <a:endCxn id="731" idx="2"/>
              </p:cNvCxnSpPr>
              <p:nvPr/>
            </p:nvCxnSpPr>
            <p:spPr>
              <a:xfrm flipV="1">
                <a:off x="4461466" y="1123603"/>
                <a:ext cx="302129" cy="20712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a:stCxn id="736" idx="6"/>
                <a:endCxn id="732" idx="2"/>
              </p:cNvCxnSpPr>
              <p:nvPr/>
            </p:nvCxnSpPr>
            <p:spPr>
              <a:xfrm>
                <a:off x="4461466" y="1330728"/>
                <a:ext cx="302129"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a:stCxn id="737" idx="6"/>
                <a:endCxn id="730" idx="2"/>
              </p:cNvCxnSpPr>
              <p:nvPr/>
            </p:nvCxnSpPr>
            <p:spPr>
              <a:xfrm flipV="1">
                <a:off x="4461466" y="916478"/>
                <a:ext cx="302129" cy="62137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a:stCxn id="737" idx="6"/>
                <a:endCxn id="731" idx="2"/>
              </p:cNvCxnSpPr>
              <p:nvPr/>
            </p:nvCxnSpPr>
            <p:spPr>
              <a:xfrm flipV="1">
                <a:off x="4461466" y="1123603"/>
                <a:ext cx="302129" cy="41425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a:stCxn id="737" idx="6"/>
                <a:endCxn id="732" idx="1"/>
              </p:cNvCxnSpPr>
              <p:nvPr/>
            </p:nvCxnSpPr>
            <p:spPr>
              <a:xfrm flipV="1">
                <a:off x="4461466" y="1277826"/>
                <a:ext cx="324042" cy="26002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grpSp>
        <p:grpSp>
          <p:nvGrpSpPr>
            <p:cNvPr id="721" name="Group 720"/>
            <p:cNvGrpSpPr/>
            <p:nvPr/>
          </p:nvGrpSpPr>
          <p:grpSpPr>
            <a:xfrm>
              <a:off x="3408319" y="634538"/>
              <a:ext cx="149629" cy="978129"/>
              <a:chOff x="3419302" y="634538"/>
              <a:chExt cx="149629" cy="978129"/>
            </a:xfrm>
          </p:grpSpPr>
          <p:sp>
            <p:nvSpPr>
              <p:cNvPr id="743" name="Oval 742"/>
              <p:cNvSpPr/>
              <p:nvPr/>
            </p:nvSpPr>
            <p:spPr>
              <a:xfrm>
                <a:off x="3419302" y="6345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4" name="Oval 743"/>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5" name="Oval 744"/>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6" name="Oval 745"/>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7" name="Oval 746"/>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722" name="Group 721"/>
            <p:cNvGrpSpPr/>
            <p:nvPr/>
          </p:nvGrpSpPr>
          <p:grpSpPr>
            <a:xfrm>
              <a:off x="3860078" y="634538"/>
              <a:ext cx="149629" cy="978129"/>
              <a:chOff x="3419302" y="634538"/>
              <a:chExt cx="149629" cy="978129"/>
            </a:xfrm>
          </p:grpSpPr>
          <p:sp>
            <p:nvSpPr>
              <p:cNvPr id="738" name="Oval 737"/>
              <p:cNvSpPr/>
              <p:nvPr/>
            </p:nvSpPr>
            <p:spPr>
              <a:xfrm>
                <a:off x="3419302" y="6345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9" name="Oval 738"/>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0" name="Oval 739"/>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1" name="Oval 740"/>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42" name="Oval 741"/>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723" name="Group 722"/>
            <p:cNvGrpSpPr/>
            <p:nvPr/>
          </p:nvGrpSpPr>
          <p:grpSpPr>
            <a:xfrm>
              <a:off x="4311837" y="634538"/>
              <a:ext cx="149629" cy="978129"/>
              <a:chOff x="3419302" y="634538"/>
              <a:chExt cx="149629" cy="978129"/>
            </a:xfrm>
          </p:grpSpPr>
          <p:sp>
            <p:nvSpPr>
              <p:cNvPr id="733" name="Oval 732"/>
              <p:cNvSpPr/>
              <p:nvPr/>
            </p:nvSpPr>
            <p:spPr>
              <a:xfrm>
                <a:off x="3419302" y="6345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4" name="Oval 733"/>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5" name="Oval 734"/>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6" name="Oval 735"/>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7" name="Oval 736"/>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724" name="Group 723"/>
            <p:cNvGrpSpPr/>
            <p:nvPr/>
          </p:nvGrpSpPr>
          <p:grpSpPr>
            <a:xfrm>
              <a:off x="4763595" y="841663"/>
              <a:ext cx="149629" cy="563879"/>
              <a:chOff x="3419302" y="841663"/>
              <a:chExt cx="149629" cy="563879"/>
            </a:xfrm>
          </p:grpSpPr>
          <p:sp>
            <p:nvSpPr>
              <p:cNvPr id="730" name="Oval 729"/>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1" name="Oval 730"/>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32" name="Oval 731"/>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725" name="Group 724"/>
            <p:cNvGrpSpPr/>
            <p:nvPr/>
          </p:nvGrpSpPr>
          <p:grpSpPr>
            <a:xfrm>
              <a:off x="2898572" y="738100"/>
              <a:ext cx="149629" cy="771004"/>
              <a:chOff x="3419302" y="841663"/>
              <a:chExt cx="149629" cy="771004"/>
            </a:xfrm>
          </p:grpSpPr>
          <p:sp>
            <p:nvSpPr>
              <p:cNvPr id="726" name="Oval 725"/>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27" name="Oval 726"/>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28" name="Oval 727"/>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29" name="Oval 728"/>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sp>
        <p:nvSpPr>
          <p:cNvPr id="24" name="TextBox 23"/>
          <p:cNvSpPr txBox="1"/>
          <p:nvPr/>
        </p:nvSpPr>
        <p:spPr>
          <a:xfrm>
            <a:off x="3727442" y="3345746"/>
            <a:ext cx="1464935" cy="338554"/>
          </a:xfrm>
          <a:prstGeom prst="rect">
            <a:avLst/>
          </a:prstGeom>
          <a:noFill/>
        </p:spPr>
        <p:txBody>
          <a:bodyPr wrap="square" rtlCol="0">
            <a:spAutoFit/>
          </a:bodyPr>
          <a:lstStyle/>
          <a:p>
            <a:pPr algn="ctr"/>
            <a:r>
              <a:rPr lang="en-US" sz="1600" dirty="0">
                <a:solidFill>
                  <a:srgbClr val="FFFFFF"/>
                </a:solidFill>
              </a:rPr>
              <a:t>Classical</a:t>
            </a:r>
          </a:p>
        </p:txBody>
      </p:sp>
      <p:grpSp>
        <p:nvGrpSpPr>
          <p:cNvPr id="2" name="Group 1"/>
          <p:cNvGrpSpPr/>
          <p:nvPr/>
        </p:nvGrpSpPr>
        <p:grpSpPr>
          <a:xfrm>
            <a:off x="2990723" y="3826664"/>
            <a:ext cx="2945477" cy="790855"/>
            <a:chOff x="2212742" y="2802646"/>
            <a:chExt cx="2209108" cy="593141"/>
          </a:xfrm>
        </p:grpSpPr>
        <p:grpSp>
          <p:nvGrpSpPr>
            <p:cNvPr id="611" name="Group 610"/>
            <p:cNvGrpSpPr/>
            <p:nvPr/>
          </p:nvGrpSpPr>
          <p:grpSpPr>
            <a:xfrm>
              <a:off x="2212742" y="2802646"/>
              <a:ext cx="712444" cy="335621"/>
              <a:chOff x="3208874" y="2370493"/>
              <a:chExt cx="767441" cy="361530"/>
            </a:xfrm>
            <a:solidFill>
              <a:schemeClr val="bg1">
                <a:lumMod val="95000"/>
              </a:schemeClr>
            </a:solidFill>
          </p:grpSpPr>
          <p:grpSp>
            <p:nvGrpSpPr>
              <p:cNvPr id="612" name="Group 611"/>
              <p:cNvGrpSpPr/>
              <p:nvPr/>
            </p:nvGrpSpPr>
            <p:grpSpPr>
              <a:xfrm>
                <a:off x="3208874" y="2370493"/>
                <a:ext cx="767441" cy="361530"/>
                <a:chOff x="1563523" y="396807"/>
                <a:chExt cx="1143572" cy="538719"/>
              </a:xfrm>
              <a:grpFill/>
            </p:grpSpPr>
            <p:sp>
              <p:nvSpPr>
                <p:cNvPr id="614" name="Oval 613"/>
                <p:cNvSpPr/>
                <p:nvPr/>
              </p:nvSpPr>
              <p:spPr>
                <a:xfrm>
                  <a:off x="2078753" y="39680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15" name="Straight Connector 614"/>
                <p:cNvCxnSpPr>
                  <a:stCxn id="614" idx="5"/>
                  <a:endCxn id="630" idx="1"/>
                </p:cNvCxnSpPr>
                <p:nvPr/>
              </p:nvCxnSpPr>
              <p:spPr>
                <a:xfrm>
                  <a:off x="2163571" y="481625"/>
                  <a:ext cx="379512" cy="193522"/>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grpSp>
              <p:nvGrpSpPr>
                <p:cNvPr id="616" name="Group 615"/>
                <p:cNvGrpSpPr/>
                <p:nvPr/>
              </p:nvGrpSpPr>
              <p:grpSpPr>
                <a:xfrm>
                  <a:off x="2163571" y="545929"/>
                  <a:ext cx="543524" cy="389597"/>
                  <a:chOff x="3706198" y="1936562"/>
                  <a:chExt cx="543524" cy="389597"/>
                </a:xfrm>
                <a:grpFill/>
              </p:grpSpPr>
              <p:sp>
                <p:nvSpPr>
                  <p:cNvPr id="630" name="Oval 629"/>
                  <p:cNvSpPr/>
                  <p:nvPr/>
                </p:nvSpPr>
                <p:spPr>
                  <a:xfrm>
                    <a:off x="4071157" y="205122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31" name="Oval 630"/>
                  <p:cNvSpPr/>
                  <p:nvPr/>
                </p:nvSpPr>
                <p:spPr>
                  <a:xfrm>
                    <a:off x="4150351" y="2226788"/>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32" name="Oval 631"/>
                  <p:cNvSpPr/>
                  <p:nvPr/>
                </p:nvSpPr>
                <p:spPr>
                  <a:xfrm>
                    <a:off x="3986339" y="2226788"/>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33" name="Straight Connector 632"/>
                  <p:cNvCxnSpPr>
                    <a:stCxn id="630" idx="5"/>
                    <a:endCxn id="631" idx="0"/>
                  </p:cNvCxnSpPr>
                  <p:nvPr/>
                </p:nvCxnSpPr>
                <p:spPr>
                  <a:xfrm>
                    <a:off x="4155974" y="2136045"/>
                    <a:ext cx="44062" cy="90744"/>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a:stCxn id="630" idx="3"/>
                    <a:endCxn id="632" idx="0"/>
                  </p:cNvCxnSpPr>
                  <p:nvPr/>
                </p:nvCxnSpPr>
                <p:spPr>
                  <a:xfrm flipH="1">
                    <a:off x="4036024" y="2136045"/>
                    <a:ext cx="49685"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5" name="Oval 634"/>
                  <p:cNvSpPr/>
                  <p:nvPr/>
                </p:nvSpPr>
                <p:spPr>
                  <a:xfrm>
                    <a:off x="3791016" y="2049986"/>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36" name="Oval 635"/>
                  <p:cNvSpPr/>
                  <p:nvPr/>
                </p:nvSpPr>
                <p:spPr>
                  <a:xfrm>
                    <a:off x="3870209" y="2226788"/>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37" name="Oval 636"/>
                  <p:cNvSpPr/>
                  <p:nvPr/>
                </p:nvSpPr>
                <p:spPr>
                  <a:xfrm>
                    <a:off x="3706198" y="2226787"/>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38" name="Straight Connector 637"/>
                  <p:cNvCxnSpPr>
                    <a:stCxn id="635" idx="5"/>
                    <a:endCxn id="636" idx="0"/>
                  </p:cNvCxnSpPr>
                  <p:nvPr/>
                </p:nvCxnSpPr>
                <p:spPr>
                  <a:xfrm>
                    <a:off x="3875834" y="2134804"/>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a:stCxn id="635" idx="3"/>
                    <a:endCxn id="637" idx="0"/>
                  </p:cNvCxnSpPr>
                  <p:nvPr/>
                </p:nvCxnSpPr>
                <p:spPr>
                  <a:xfrm flipH="1">
                    <a:off x="3755883" y="2134804"/>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a:stCxn id="635" idx="7"/>
                  </p:cNvCxnSpPr>
                  <p:nvPr/>
                </p:nvCxnSpPr>
                <p:spPr>
                  <a:xfrm flipV="1">
                    <a:off x="3875834" y="2002046"/>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1" name="Oval 640"/>
                  <p:cNvSpPr/>
                  <p:nvPr/>
                </p:nvSpPr>
                <p:spPr>
                  <a:xfrm>
                    <a:off x="3928553" y="1936562"/>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17" name="Group 616"/>
                <p:cNvGrpSpPr/>
                <p:nvPr/>
              </p:nvGrpSpPr>
              <p:grpSpPr>
                <a:xfrm>
                  <a:off x="1563523" y="614392"/>
                  <a:ext cx="543524" cy="321134"/>
                  <a:chOff x="1436043" y="759699"/>
                  <a:chExt cx="543524" cy="321134"/>
                </a:xfrm>
                <a:grpFill/>
              </p:grpSpPr>
              <p:sp>
                <p:nvSpPr>
                  <p:cNvPr id="619" name="Oval 618"/>
                  <p:cNvSpPr/>
                  <p:nvPr/>
                </p:nvSpPr>
                <p:spPr>
                  <a:xfrm>
                    <a:off x="1801002" y="80590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20" name="Oval 619"/>
                  <p:cNvSpPr/>
                  <p:nvPr/>
                </p:nvSpPr>
                <p:spPr>
                  <a:xfrm>
                    <a:off x="1880196"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21" name="Oval 620"/>
                  <p:cNvSpPr/>
                  <p:nvPr/>
                </p:nvSpPr>
                <p:spPr>
                  <a:xfrm>
                    <a:off x="1716184"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22" name="Straight Connector 621"/>
                  <p:cNvCxnSpPr>
                    <a:stCxn id="619" idx="5"/>
                    <a:endCxn id="620" idx="0"/>
                  </p:cNvCxnSpPr>
                  <p:nvPr/>
                </p:nvCxnSpPr>
                <p:spPr>
                  <a:xfrm>
                    <a:off x="1885819" y="890719"/>
                    <a:ext cx="44062"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a:stCxn id="619" idx="3"/>
                    <a:endCxn id="621" idx="0"/>
                  </p:cNvCxnSpPr>
                  <p:nvPr/>
                </p:nvCxnSpPr>
                <p:spPr>
                  <a:xfrm flipH="1">
                    <a:off x="1765869" y="890719"/>
                    <a:ext cx="49685" cy="90744"/>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4" name="Oval 623"/>
                  <p:cNvSpPr/>
                  <p:nvPr/>
                </p:nvSpPr>
                <p:spPr>
                  <a:xfrm>
                    <a:off x="1520861" y="804660"/>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25" name="Oval 624"/>
                  <p:cNvSpPr/>
                  <p:nvPr/>
                </p:nvSpPr>
                <p:spPr>
                  <a:xfrm>
                    <a:off x="1600054"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26" name="Oval 625"/>
                  <p:cNvSpPr/>
                  <p:nvPr/>
                </p:nvSpPr>
                <p:spPr>
                  <a:xfrm>
                    <a:off x="1436043"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27" name="Straight Connector 626"/>
                  <p:cNvCxnSpPr>
                    <a:stCxn id="624" idx="5"/>
                    <a:endCxn id="625" idx="0"/>
                  </p:cNvCxnSpPr>
                  <p:nvPr/>
                </p:nvCxnSpPr>
                <p:spPr>
                  <a:xfrm>
                    <a:off x="1605679" y="889478"/>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a:stCxn id="624" idx="3"/>
                    <a:endCxn id="626" idx="0"/>
                  </p:cNvCxnSpPr>
                  <p:nvPr/>
                </p:nvCxnSpPr>
                <p:spPr>
                  <a:xfrm flipH="1">
                    <a:off x="1485728" y="889478"/>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p:nvPr/>
                </p:nvCxnSpPr>
                <p:spPr>
                  <a:xfrm flipH="1" flipV="1">
                    <a:off x="1748650" y="759699"/>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618" name="Straight Connector 617"/>
                <p:cNvCxnSpPr>
                  <a:stCxn id="614" idx="3"/>
                  <a:endCxn id="624" idx="7"/>
                </p:cNvCxnSpPr>
                <p:nvPr/>
              </p:nvCxnSpPr>
              <p:spPr>
                <a:xfrm flipH="1">
                  <a:off x="1733159" y="481625"/>
                  <a:ext cx="360147" cy="192281"/>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13" name="Oval 612"/>
              <p:cNvSpPr/>
              <p:nvPr/>
            </p:nvSpPr>
            <p:spPr>
              <a:xfrm>
                <a:off x="3358094" y="2470568"/>
                <a:ext cx="66687" cy="666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42" name="Group 641"/>
            <p:cNvGrpSpPr/>
            <p:nvPr/>
          </p:nvGrpSpPr>
          <p:grpSpPr>
            <a:xfrm>
              <a:off x="2965342" y="2802646"/>
              <a:ext cx="712444" cy="335621"/>
              <a:chOff x="3208874" y="2370493"/>
              <a:chExt cx="767441" cy="361530"/>
            </a:xfrm>
            <a:solidFill>
              <a:schemeClr val="bg1">
                <a:lumMod val="95000"/>
              </a:schemeClr>
            </a:solidFill>
          </p:grpSpPr>
          <p:grpSp>
            <p:nvGrpSpPr>
              <p:cNvPr id="643" name="Group 642"/>
              <p:cNvGrpSpPr/>
              <p:nvPr/>
            </p:nvGrpSpPr>
            <p:grpSpPr>
              <a:xfrm>
                <a:off x="3208874" y="2370493"/>
                <a:ext cx="767441" cy="361530"/>
                <a:chOff x="1563523" y="396807"/>
                <a:chExt cx="1143572" cy="538719"/>
              </a:xfrm>
              <a:grpFill/>
            </p:grpSpPr>
            <p:sp>
              <p:nvSpPr>
                <p:cNvPr id="645" name="Oval 644"/>
                <p:cNvSpPr/>
                <p:nvPr/>
              </p:nvSpPr>
              <p:spPr>
                <a:xfrm>
                  <a:off x="2078753" y="39680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46" name="Straight Connector 645"/>
                <p:cNvCxnSpPr>
                  <a:stCxn id="645" idx="5"/>
                  <a:endCxn id="661" idx="1"/>
                </p:cNvCxnSpPr>
                <p:nvPr/>
              </p:nvCxnSpPr>
              <p:spPr>
                <a:xfrm>
                  <a:off x="2163571" y="481625"/>
                  <a:ext cx="379512" cy="193522"/>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grpSp>
              <p:nvGrpSpPr>
                <p:cNvPr id="647" name="Group 646"/>
                <p:cNvGrpSpPr/>
                <p:nvPr/>
              </p:nvGrpSpPr>
              <p:grpSpPr>
                <a:xfrm>
                  <a:off x="2163571" y="545929"/>
                  <a:ext cx="543524" cy="389597"/>
                  <a:chOff x="3706198" y="1936562"/>
                  <a:chExt cx="543524" cy="389597"/>
                </a:xfrm>
                <a:grpFill/>
              </p:grpSpPr>
              <p:sp>
                <p:nvSpPr>
                  <p:cNvPr id="661" name="Oval 660"/>
                  <p:cNvSpPr/>
                  <p:nvPr/>
                </p:nvSpPr>
                <p:spPr>
                  <a:xfrm>
                    <a:off x="4071157" y="205122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63" name="Oval 662"/>
                  <p:cNvSpPr/>
                  <p:nvPr/>
                </p:nvSpPr>
                <p:spPr>
                  <a:xfrm>
                    <a:off x="3986339" y="2226788"/>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64" name="Straight Connector 663"/>
                  <p:cNvCxnSpPr>
                    <a:endCxn id="662" idx="0"/>
                  </p:cNvCxnSpPr>
                  <p:nvPr/>
                </p:nvCxnSpPr>
                <p:spPr>
                  <a:xfrm>
                    <a:off x="4150351" y="2130951"/>
                    <a:ext cx="49686" cy="95836"/>
                  </a:xfrm>
                  <a:prstGeom prst="line">
                    <a:avLst/>
                  </a:prstGeom>
                  <a:grpFill/>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a:stCxn id="661" idx="3"/>
                    <a:endCxn id="663" idx="0"/>
                  </p:cNvCxnSpPr>
                  <p:nvPr/>
                </p:nvCxnSpPr>
                <p:spPr>
                  <a:xfrm flipH="1">
                    <a:off x="4036024" y="2136045"/>
                    <a:ext cx="49685" cy="90742"/>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sp>
                <p:nvSpPr>
                  <p:cNvPr id="666" name="Oval 665"/>
                  <p:cNvSpPr/>
                  <p:nvPr/>
                </p:nvSpPr>
                <p:spPr>
                  <a:xfrm>
                    <a:off x="3791016" y="2049986"/>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67" name="Oval 666"/>
                  <p:cNvSpPr/>
                  <p:nvPr/>
                </p:nvSpPr>
                <p:spPr>
                  <a:xfrm>
                    <a:off x="3870209" y="2226788"/>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68" name="Oval 667"/>
                  <p:cNvSpPr/>
                  <p:nvPr/>
                </p:nvSpPr>
                <p:spPr>
                  <a:xfrm>
                    <a:off x="3706198" y="2226787"/>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69" name="Straight Connector 668"/>
                  <p:cNvCxnSpPr>
                    <a:stCxn id="666" idx="5"/>
                    <a:endCxn id="667" idx="0"/>
                  </p:cNvCxnSpPr>
                  <p:nvPr/>
                </p:nvCxnSpPr>
                <p:spPr>
                  <a:xfrm>
                    <a:off x="3875834" y="2134804"/>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a:stCxn id="666" idx="3"/>
                    <a:endCxn id="668" idx="0"/>
                  </p:cNvCxnSpPr>
                  <p:nvPr/>
                </p:nvCxnSpPr>
                <p:spPr>
                  <a:xfrm flipH="1">
                    <a:off x="3755883" y="2134804"/>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a:stCxn id="666" idx="7"/>
                  </p:cNvCxnSpPr>
                  <p:nvPr/>
                </p:nvCxnSpPr>
                <p:spPr>
                  <a:xfrm flipV="1">
                    <a:off x="3875834" y="2002046"/>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2" name="Oval 671"/>
                  <p:cNvSpPr/>
                  <p:nvPr/>
                </p:nvSpPr>
                <p:spPr>
                  <a:xfrm>
                    <a:off x="3928553" y="1936562"/>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62" name="Oval 661"/>
                  <p:cNvSpPr/>
                  <p:nvPr/>
                </p:nvSpPr>
                <p:spPr>
                  <a:xfrm>
                    <a:off x="4150351" y="2226788"/>
                    <a:ext cx="99371" cy="99371"/>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48" name="Group 647"/>
                <p:cNvGrpSpPr/>
                <p:nvPr/>
              </p:nvGrpSpPr>
              <p:grpSpPr>
                <a:xfrm>
                  <a:off x="1563523" y="614392"/>
                  <a:ext cx="543524" cy="321134"/>
                  <a:chOff x="1436043" y="759699"/>
                  <a:chExt cx="543524" cy="321134"/>
                </a:xfrm>
                <a:grpFill/>
              </p:grpSpPr>
              <p:sp>
                <p:nvSpPr>
                  <p:cNvPr id="650" name="Oval 649"/>
                  <p:cNvSpPr/>
                  <p:nvPr/>
                </p:nvSpPr>
                <p:spPr>
                  <a:xfrm>
                    <a:off x="1801002" y="80590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51" name="Oval 650"/>
                  <p:cNvSpPr/>
                  <p:nvPr/>
                </p:nvSpPr>
                <p:spPr>
                  <a:xfrm>
                    <a:off x="1880196"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52" name="Oval 651"/>
                  <p:cNvSpPr/>
                  <p:nvPr/>
                </p:nvSpPr>
                <p:spPr>
                  <a:xfrm>
                    <a:off x="1716184"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53" name="Straight Connector 652"/>
                  <p:cNvCxnSpPr>
                    <a:stCxn id="650" idx="5"/>
                    <a:endCxn id="651" idx="0"/>
                  </p:cNvCxnSpPr>
                  <p:nvPr/>
                </p:nvCxnSpPr>
                <p:spPr>
                  <a:xfrm>
                    <a:off x="1885819" y="890719"/>
                    <a:ext cx="44062"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a:stCxn id="650" idx="3"/>
                    <a:endCxn id="652" idx="0"/>
                  </p:cNvCxnSpPr>
                  <p:nvPr/>
                </p:nvCxnSpPr>
                <p:spPr>
                  <a:xfrm flipH="1">
                    <a:off x="1765869" y="890719"/>
                    <a:ext cx="49685" cy="90744"/>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55" name="Oval 654"/>
                  <p:cNvSpPr/>
                  <p:nvPr/>
                </p:nvSpPr>
                <p:spPr>
                  <a:xfrm>
                    <a:off x="1520861" y="804660"/>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56" name="Oval 655"/>
                  <p:cNvSpPr/>
                  <p:nvPr/>
                </p:nvSpPr>
                <p:spPr>
                  <a:xfrm>
                    <a:off x="1600054"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57" name="Oval 656"/>
                  <p:cNvSpPr/>
                  <p:nvPr/>
                </p:nvSpPr>
                <p:spPr>
                  <a:xfrm>
                    <a:off x="1436043"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58" name="Straight Connector 657"/>
                  <p:cNvCxnSpPr>
                    <a:stCxn id="655" idx="5"/>
                    <a:endCxn id="656" idx="0"/>
                  </p:cNvCxnSpPr>
                  <p:nvPr/>
                </p:nvCxnSpPr>
                <p:spPr>
                  <a:xfrm>
                    <a:off x="1605679" y="889478"/>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a:stCxn id="655" idx="3"/>
                    <a:endCxn id="657" idx="0"/>
                  </p:cNvCxnSpPr>
                  <p:nvPr/>
                </p:nvCxnSpPr>
                <p:spPr>
                  <a:xfrm flipH="1">
                    <a:off x="1485728" y="889478"/>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flipH="1" flipV="1">
                    <a:off x="1748650" y="759699"/>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649" name="Straight Connector 648"/>
                <p:cNvCxnSpPr>
                  <a:stCxn id="645" idx="3"/>
                  <a:endCxn id="655" idx="7"/>
                </p:cNvCxnSpPr>
                <p:nvPr/>
              </p:nvCxnSpPr>
              <p:spPr>
                <a:xfrm flipH="1">
                  <a:off x="1733159" y="481625"/>
                  <a:ext cx="360147" cy="192281"/>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4" name="Oval 643"/>
              <p:cNvSpPr/>
              <p:nvPr/>
            </p:nvSpPr>
            <p:spPr>
              <a:xfrm>
                <a:off x="3358094" y="2470568"/>
                <a:ext cx="66687" cy="666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15" name="Group 14"/>
            <p:cNvGrpSpPr/>
            <p:nvPr/>
          </p:nvGrpSpPr>
          <p:grpSpPr>
            <a:xfrm>
              <a:off x="3709406" y="2802646"/>
              <a:ext cx="712444" cy="335621"/>
              <a:chOff x="3559286" y="3196039"/>
              <a:chExt cx="524592" cy="247127"/>
            </a:xfrm>
          </p:grpSpPr>
          <p:grpSp>
            <p:nvGrpSpPr>
              <p:cNvPr id="675" name="Group 674"/>
              <p:cNvGrpSpPr/>
              <p:nvPr/>
            </p:nvGrpSpPr>
            <p:grpSpPr>
              <a:xfrm>
                <a:off x="3559286" y="3196039"/>
                <a:ext cx="524592" cy="247127"/>
                <a:chOff x="3208874" y="2370493"/>
                <a:chExt cx="767441" cy="361530"/>
              </a:xfrm>
              <a:solidFill>
                <a:schemeClr val="bg1">
                  <a:lumMod val="95000"/>
                </a:schemeClr>
              </a:solidFill>
            </p:grpSpPr>
            <p:grpSp>
              <p:nvGrpSpPr>
                <p:cNvPr id="676" name="Group 675"/>
                <p:cNvGrpSpPr/>
                <p:nvPr/>
              </p:nvGrpSpPr>
              <p:grpSpPr>
                <a:xfrm>
                  <a:off x="3208874" y="2370493"/>
                  <a:ext cx="767441" cy="361530"/>
                  <a:chOff x="1563523" y="396807"/>
                  <a:chExt cx="1143572" cy="538719"/>
                </a:xfrm>
                <a:grpFill/>
              </p:grpSpPr>
              <p:sp>
                <p:nvSpPr>
                  <p:cNvPr id="678" name="Oval 677"/>
                  <p:cNvSpPr/>
                  <p:nvPr/>
                </p:nvSpPr>
                <p:spPr>
                  <a:xfrm>
                    <a:off x="2078753" y="396807"/>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79" name="Straight Connector 678"/>
                  <p:cNvCxnSpPr>
                    <a:stCxn id="678" idx="5"/>
                    <a:endCxn id="704" idx="5"/>
                  </p:cNvCxnSpPr>
                  <p:nvPr/>
                </p:nvCxnSpPr>
                <p:spPr>
                  <a:xfrm>
                    <a:off x="2163571" y="481625"/>
                    <a:ext cx="307173" cy="149123"/>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grpSp>
                <p:nvGrpSpPr>
                  <p:cNvPr id="680" name="Group 679"/>
                  <p:cNvGrpSpPr/>
                  <p:nvPr/>
                </p:nvGrpSpPr>
                <p:grpSpPr>
                  <a:xfrm>
                    <a:off x="2163571" y="545929"/>
                    <a:ext cx="543524" cy="389597"/>
                    <a:chOff x="3706198" y="1936562"/>
                    <a:chExt cx="543524" cy="389597"/>
                  </a:xfrm>
                  <a:grpFill/>
                </p:grpSpPr>
                <p:sp>
                  <p:nvSpPr>
                    <p:cNvPr id="694" name="Oval 693"/>
                    <p:cNvSpPr/>
                    <p:nvPr/>
                  </p:nvSpPr>
                  <p:spPr>
                    <a:xfrm>
                      <a:off x="4071157" y="2051227"/>
                      <a:ext cx="99371" cy="99371"/>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95" name="Oval 694"/>
                    <p:cNvSpPr/>
                    <p:nvPr/>
                  </p:nvSpPr>
                  <p:spPr>
                    <a:xfrm>
                      <a:off x="3986339" y="2226788"/>
                      <a:ext cx="99371" cy="99371"/>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96" name="Straight Connector 695"/>
                    <p:cNvCxnSpPr/>
                    <p:nvPr/>
                  </p:nvCxnSpPr>
                  <p:spPr>
                    <a:xfrm>
                      <a:off x="4150352" y="2130951"/>
                      <a:ext cx="49685" cy="95836"/>
                    </a:xfrm>
                    <a:prstGeom prst="line">
                      <a:avLst/>
                    </a:prstGeom>
                    <a:grpFill/>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stCxn id="694" idx="3"/>
                      <a:endCxn id="695" idx="0"/>
                    </p:cNvCxnSpPr>
                    <p:nvPr/>
                  </p:nvCxnSpPr>
                  <p:spPr>
                    <a:xfrm flipH="1">
                      <a:off x="4036024" y="2136045"/>
                      <a:ext cx="49685" cy="90742"/>
                    </a:xfrm>
                    <a:prstGeom prst="line">
                      <a:avLst/>
                    </a:prstGeom>
                    <a:grpFill/>
                    <a:ln>
                      <a:solidFill>
                        <a:srgbClr val="A6A6A6"/>
                      </a:solidFill>
                    </a:ln>
                  </p:spPr>
                  <p:style>
                    <a:lnRef idx="1">
                      <a:schemeClr val="accent1"/>
                    </a:lnRef>
                    <a:fillRef idx="0">
                      <a:schemeClr val="accent1"/>
                    </a:fillRef>
                    <a:effectRef idx="0">
                      <a:schemeClr val="accent1"/>
                    </a:effectRef>
                    <a:fontRef idx="minor">
                      <a:schemeClr val="tx1"/>
                    </a:fontRef>
                  </p:style>
                </p:cxnSp>
                <p:sp>
                  <p:nvSpPr>
                    <p:cNvPr id="698" name="Oval 697"/>
                    <p:cNvSpPr/>
                    <p:nvPr/>
                  </p:nvSpPr>
                  <p:spPr>
                    <a:xfrm>
                      <a:off x="3791016" y="2049986"/>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99" name="Oval 698"/>
                    <p:cNvSpPr/>
                    <p:nvPr/>
                  </p:nvSpPr>
                  <p:spPr>
                    <a:xfrm>
                      <a:off x="3870209" y="2226788"/>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00" name="Oval 699"/>
                    <p:cNvSpPr/>
                    <p:nvPr/>
                  </p:nvSpPr>
                  <p:spPr>
                    <a:xfrm>
                      <a:off x="3706198" y="2226787"/>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701" name="Straight Connector 700"/>
                    <p:cNvCxnSpPr>
                      <a:stCxn id="698" idx="5"/>
                      <a:endCxn id="699" idx="0"/>
                    </p:cNvCxnSpPr>
                    <p:nvPr/>
                  </p:nvCxnSpPr>
                  <p:spPr>
                    <a:xfrm>
                      <a:off x="3875834" y="2134804"/>
                      <a:ext cx="44061" cy="91983"/>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p:cNvCxnSpPr>
                      <a:stCxn id="698" idx="3"/>
                      <a:endCxn id="700" idx="0"/>
                    </p:cNvCxnSpPr>
                    <p:nvPr/>
                  </p:nvCxnSpPr>
                  <p:spPr>
                    <a:xfrm flipH="1">
                      <a:off x="3755883" y="2134804"/>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a:stCxn id="698" idx="7"/>
                    </p:cNvCxnSpPr>
                    <p:nvPr/>
                  </p:nvCxnSpPr>
                  <p:spPr>
                    <a:xfrm flipV="1">
                      <a:off x="3875834" y="2002046"/>
                      <a:ext cx="67233" cy="62493"/>
                    </a:xfrm>
                    <a:prstGeom prst="line">
                      <a:avLst/>
                    </a:prstGeom>
                    <a:grpFill/>
                    <a:ln>
                      <a:solidFill>
                        <a:srgbClr val="13918E"/>
                      </a:solidFill>
                    </a:ln>
                  </p:spPr>
                  <p:style>
                    <a:lnRef idx="1">
                      <a:schemeClr val="accent1"/>
                    </a:lnRef>
                    <a:fillRef idx="0">
                      <a:schemeClr val="accent1"/>
                    </a:fillRef>
                    <a:effectRef idx="0">
                      <a:schemeClr val="accent1"/>
                    </a:effectRef>
                    <a:fontRef idx="minor">
                      <a:schemeClr val="tx1"/>
                    </a:fontRef>
                  </p:style>
                </p:cxnSp>
                <p:sp>
                  <p:nvSpPr>
                    <p:cNvPr id="704" name="Oval 703"/>
                    <p:cNvSpPr/>
                    <p:nvPr/>
                  </p:nvSpPr>
                  <p:spPr>
                    <a:xfrm>
                      <a:off x="3928553" y="1936562"/>
                      <a:ext cx="99371" cy="99371"/>
                    </a:xfrm>
                    <a:prstGeom prst="ellipse">
                      <a:avLst/>
                    </a:prstGeom>
                    <a:solidFill>
                      <a:srgbClr val="19BB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05" name="Oval 704"/>
                    <p:cNvSpPr/>
                    <p:nvPr/>
                  </p:nvSpPr>
                  <p:spPr>
                    <a:xfrm>
                      <a:off x="4150351" y="2226788"/>
                      <a:ext cx="99371" cy="99371"/>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81" name="Group 680"/>
                  <p:cNvGrpSpPr/>
                  <p:nvPr/>
                </p:nvGrpSpPr>
                <p:grpSpPr>
                  <a:xfrm>
                    <a:off x="1563523" y="614392"/>
                    <a:ext cx="543524" cy="321134"/>
                    <a:chOff x="1436043" y="759699"/>
                    <a:chExt cx="543524" cy="321134"/>
                  </a:xfrm>
                  <a:grpFill/>
                </p:grpSpPr>
                <p:sp>
                  <p:nvSpPr>
                    <p:cNvPr id="683" name="Oval 682"/>
                    <p:cNvSpPr/>
                    <p:nvPr/>
                  </p:nvSpPr>
                  <p:spPr>
                    <a:xfrm>
                      <a:off x="1801002" y="80590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84" name="Oval 683"/>
                    <p:cNvSpPr/>
                    <p:nvPr/>
                  </p:nvSpPr>
                  <p:spPr>
                    <a:xfrm>
                      <a:off x="1880196"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85" name="Oval 684"/>
                    <p:cNvSpPr/>
                    <p:nvPr/>
                  </p:nvSpPr>
                  <p:spPr>
                    <a:xfrm>
                      <a:off x="1716184" y="981462"/>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86" name="Straight Connector 685"/>
                    <p:cNvCxnSpPr>
                      <a:stCxn id="683" idx="5"/>
                      <a:endCxn id="684" idx="0"/>
                    </p:cNvCxnSpPr>
                    <p:nvPr/>
                  </p:nvCxnSpPr>
                  <p:spPr>
                    <a:xfrm>
                      <a:off x="1885819" y="890719"/>
                      <a:ext cx="44062" cy="90742"/>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a:stCxn id="683" idx="3"/>
                      <a:endCxn id="685" idx="0"/>
                    </p:cNvCxnSpPr>
                    <p:nvPr/>
                  </p:nvCxnSpPr>
                  <p:spPr>
                    <a:xfrm flipH="1">
                      <a:off x="1765869" y="890719"/>
                      <a:ext cx="49685" cy="90744"/>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88" name="Oval 687"/>
                    <p:cNvSpPr/>
                    <p:nvPr/>
                  </p:nvSpPr>
                  <p:spPr>
                    <a:xfrm>
                      <a:off x="1520861" y="804660"/>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89" name="Oval 688"/>
                    <p:cNvSpPr/>
                    <p:nvPr/>
                  </p:nvSpPr>
                  <p:spPr>
                    <a:xfrm>
                      <a:off x="1600054"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90" name="Oval 689"/>
                    <p:cNvSpPr/>
                    <p:nvPr/>
                  </p:nvSpPr>
                  <p:spPr>
                    <a:xfrm>
                      <a:off x="1436043" y="981461"/>
                      <a:ext cx="99371" cy="993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cxnSp>
                  <p:nvCxnSpPr>
                    <p:cNvPr id="691" name="Straight Connector 690"/>
                    <p:cNvCxnSpPr>
                      <a:stCxn id="688" idx="5"/>
                      <a:endCxn id="689" idx="0"/>
                    </p:cNvCxnSpPr>
                    <p:nvPr/>
                  </p:nvCxnSpPr>
                  <p:spPr>
                    <a:xfrm>
                      <a:off x="1605679" y="889478"/>
                      <a:ext cx="44061"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2" name="Straight Connector 691"/>
                    <p:cNvCxnSpPr>
                      <a:stCxn id="688" idx="3"/>
                      <a:endCxn id="690" idx="0"/>
                    </p:cNvCxnSpPr>
                    <p:nvPr/>
                  </p:nvCxnSpPr>
                  <p:spPr>
                    <a:xfrm flipH="1">
                      <a:off x="1485728" y="889478"/>
                      <a:ext cx="49685" cy="9198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H="1" flipV="1">
                      <a:off x="1748650" y="759699"/>
                      <a:ext cx="67233" cy="62493"/>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682" name="Straight Connector 681"/>
                  <p:cNvCxnSpPr>
                    <a:stCxn id="678" idx="3"/>
                    <a:endCxn id="688" idx="7"/>
                  </p:cNvCxnSpPr>
                  <p:nvPr/>
                </p:nvCxnSpPr>
                <p:spPr>
                  <a:xfrm flipH="1">
                    <a:off x="1733159" y="481625"/>
                    <a:ext cx="360147" cy="192281"/>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77" name="Oval 676"/>
                <p:cNvSpPr/>
                <p:nvPr/>
              </p:nvSpPr>
              <p:spPr>
                <a:xfrm>
                  <a:off x="3358094" y="2470568"/>
                  <a:ext cx="66687" cy="666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cxnSp>
            <p:nvCxnSpPr>
              <p:cNvPr id="707" name="Straight Connector 706"/>
              <p:cNvCxnSpPr>
                <a:endCxn id="694" idx="1"/>
              </p:cNvCxnSpPr>
              <p:nvPr/>
            </p:nvCxnSpPr>
            <p:spPr>
              <a:xfrm>
                <a:off x="3975457" y="3303355"/>
                <a:ext cx="33184" cy="20367"/>
              </a:xfrm>
              <a:prstGeom prst="line">
                <a:avLst/>
              </a:prstGeom>
              <a:solidFill>
                <a:schemeClr val="bg1">
                  <a:lumMod val="95000"/>
                </a:schemeClr>
              </a:solidFill>
              <a:ln>
                <a:solidFill>
                  <a:srgbClr val="A6A6A6"/>
                </a:solidFill>
              </a:ln>
            </p:spPr>
            <p:style>
              <a:lnRef idx="1">
                <a:schemeClr val="accent1"/>
              </a:lnRef>
              <a:fillRef idx="0">
                <a:schemeClr val="accent1"/>
              </a:fillRef>
              <a:effectRef idx="0">
                <a:schemeClr val="accent1"/>
              </a:effectRef>
              <a:fontRef idx="minor">
                <a:schemeClr val="tx1"/>
              </a:fontRef>
            </p:style>
          </p:cxnSp>
        </p:grpSp>
        <p:sp>
          <p:nvSpPr>
            <p:cNvPr id="287" name="TextBox 286"/>
            <p:cNvSpPr txBox="1"/>
            <p:nvPr/>
          </p:nvSpPr>
          <p:spPr>
            <a:xfrm>
              <a:off x="2802649" y="3141872"/>
              <a:ext cx="1098701" cy="253915"/>
            </a:xfrm>
            <a:prstGeom prst="rect">
              <a:avLst/>
            </a:prstGeom>
            <a:noFill/>
          </p:spPr>
          <p:txBody>
            <a:bodyPr wrap="square" rtlCol="0">
              <a:spAutoFit/>
            </a:bodyPr>
            <a:lstStyle/>
            <a:p>
              <a:pPr algn="ctr"/>
              <a:r>
                <a:rPr lang="en-US" sz="1600" dirty="0">
                  <a:solidFill>
                    <a:srgbClr val="FFFFFF"/>
                  </a:solidFill>
                </a:rPr>
                <a:t>Modern</a:t>
              </a:r>
            </a:p>
          </p:txBody>
        </p:sp>
      </p:grpSp>
      <p:cxnSp>
        <p:nvCxnSpPr>
          <p:cNvPr id="546" name="Straight Connector 545"/>
          <p:cNvCxnSpPr/>
          <p:nvPr/>
        </p:nvCxnSpPr>
        <p:spPr>
          <a:xfrm>
            <a:off x="597926" y="5672220"/>
            <a:ext cx="11604095" cy="33059"/>
          </a:xfrm>
          <a:prstGeom prst="line">
            <a:avLst/>
          </a:prstGeom>
          <a:ln w="19050">
            <a:gradFill flip="none" rotWithShape="1">
              <a:gsLst>
                <a:gs pos="100000">
                  <a:schemeClr val="accent3">
                    <a:alpha val="0"/>
                  </a:schemeClr>
                </a:gs>
                <a:gs pos="73000">
                  <a:srgbClr val="19BBB7"/>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2510" y="1420416"/>
            <a:ext cx="2530377" cy="487762"/>
          </a:xfrm>
          <a:prstGeom prst="rect">
            <a:avLst/>
          </a:prstGeom>
          <a:noFill/>
        </p:spPr>
        <p:txBody>
          <a:bodyPr wrap="square" rtlCol="0">
            <a:spAutoFit/>
          </a:bodyPr>
          <a:lstStyle>
            <a:defPPr>
              <a:defRPr lang="en-US"/>
            </a:defPPr>
            <a:lvl1pPr algn="ctr">
              <a:lnSpc>
                <a:spcPts val="1400"/>
              </a:lnSpc>
              <a:defRPr>
                <a:solidFill>
                  <a:srgbClr val="FFFFFF"/>
                </a:solidFill>
                <a:effectLst>
                  <a:outerShdw blurRad="38100" dist="38100" dir="2700000" algn="tl">
                    <a:srgbClr val="000000">
                      <a:alpha val="43137"/>
                    </a:srgbClr>
                  </a:outerShdw>
                </a:effectLst>
              </a:defRPr>
            </a:lvl1pPr>
          </a:lstStyle>
          <a:p>
            <a:r>
              <a:rPr lang="en-US" sz="2400" dirty="0"/>
              <a:t>Artificial Intelligence</a:t>
            </a:r>
          </a:p>
        </p:txBody>
      </p:sp>
      <p:sp>
        <p:nvSpPr>
          <p:cNvPr id="233" name="TextBox 232"/>
          <p:cNvSpPr txBox="1"/>
          <p:nvPr/>
        </p:nvSpPr>
        <p:spPr>
          <a:xfrm>
            <a:off x="3724245" y="1893832"/>
            <a:ext cx="1457364" cy="590931"/>
          </a:xfrm>
          <a:prstGeom prst="rect">
            <a:avLst/>
          </a:prstGeom>
          <a:noFill/>
        </p:spPr>
        <p:txBody>
          <a:bodyPr wrap="square" rtlCol="0">
            <a:spAutoFit/>
          </a:bodyPr>
          <a:lstStyle/>
          <a:p>
            <a:pPr algn="ctr">
              <a:lnSpc>
                <a:spcPts val="1867"/>
              </a:lnSpc>
            </a:pPr>
            <a:r>
              <a:rPr lang="en-US" sz="2133" dirty="0">
                <a:solidFill>
                  <a:srgbClr val="FFFFFF"/>
                </a:solidFill>
                <a:effectLst>
                  <a:outerShdw blurRad="38100" dist="38100" dir="2700000" algn="tl">
                    <a:srgbClr val="000000">
                      <a:alpha val="43137"/>
                    </a:srgbClr>
                  </a:outerShdw>
                </a:effectLst>
              </a:rPr>
              <a:t>Machine Learning</a:t>
            </a:r>
          </a:p>
        </p:txBody>
      </p:sp>
      <p:sp>
        <p:nvSpPr>
          <p:cNvPr id="534" name="TextBox 533"/>
          <p:cNvSpPr txBox="1"/>
          <p:nvPr/>
        </p:nvSpPr>
        <p:spPr>
          <a:xfrm>
            <a:off x="6794033" y="2679978"/>
            <a:ext cx="1791768" cy="590931"/>
          </a:xfrm>
          <a:prstGeom prst="rect">
            <a:avLst/>
          </a:prstGeom>
          <a:noFill/>
        </p:spPr>
        <p:txBody>
          <a:bodyPr wrap="square" rtlCol="0">
            <a:spAutoFit/>
          </a:bodyPr>
          <a:lstStyle/>
          <a:p>
            <a:pPr algn="ctr">
              <a:lnSpc>
                <a:spcPts val="1867"/>
              </a:lnSpc>
            </a:pPr>
            <a:r>
              <a:rPr lang="en-US" sz="2133" dirty="0">
                <a:solidFill>
                  <a:srgbClr val="FFFFFF"/>
                </a:solidFill>
                <a:effectLst>
                  <a:outerShdw blurRad="38100" dist="38100" dir="2700000" algn="tl">
                    <a:srgbClr val="000000">
                      <a:alpha val="43137"/>
                    </a:srgbClr>
                  </a:outerShdw>
                </a:effectLst>
              </a:rPr>
              <a:t>Deep Learning</a:t>
            </a:r>
          </a:p>
        </p:txBody>
      </p:sp>
      <p:sp>
        <p:nvSpPr>
          <p:cNvPr id="284" name="Freeform 283"/>
          <p:cNvSpPr/>
          <p:nvPr/>
        </p:nvSpPr>
        <p:spPr>
          <a:xfrm>
            <a:off x="10539770" y="939323"/>
            <a:ext cx="1689985" cy="4778164"/>
          </a:xfrm>
          <a:custGeom>
            <a:avLst/>
            <a:gdLst>
              <a:gd name="connsiteX0" fmla="*/ 135246 w 7340369"/>
              <a:gd name="connsiteY0" fmla="*/ 0 h 3557510"/>
              <a:gd name="connsiteX1" fmla="*/ 7340369 w 7340369"/>
              <a:gd name="connsiteY1" fmla="*/ 0 h 3557510"/>
              <a:gd name="connsiteX2" fmla="*/ 7340369 w 7340369"/>
              <a:gd name="connsiteY2" fmla="*/ 3557510 h 3557510"/>
              <a:gd name="connsiteX3" fmla="*/ 0 w 7340369"/>
              <a:gd name="connsiteY3" fmla="*/ 3557510 h 3557510"/>
              <a:gd name="connsiteX4" fmla="*/ 0 w 7340369"/>
              <a:gd name="connsiteY4" fmla="*/ 1290955 h 3557510"/>
              <a:gd name="connsiteX5" fmla="*/ 116707 w 7340369"/>
              <a:gd name="connsiteY5" fmla="*/ 1194664 h 3557510"/>
              <a:gd name="connsiteX6" fmla="*/ 368783 w 7340369"/>
              <a:gd name="connsiteY6" fmla="*/ 586097 h 3557510"/>
              <a:gd name="connsiteX7" fmla="*/ 221799 w 7340369"/>
              <a:gd name="connsiteY7" fmla="*/ 104903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7340369"/>
              <a:gd name="connsiteY0" fmla="*/ 0 h 3557510"/>
              <a:gd name="connsiteX1" fmla="*/ 5357389 w 7340369"/>
              <a:gd name="connsiteY1" fmla="*/ 3068 h 3557510"/>
              <a:gd name="connsiteX2" fmla="*/ 7340369 w 7340369"/>
              <a:gd name="connsiteY2" fmla="*/ 0 h 3557510"/>
              <a:gd name="connsiteX3" fmla="*/ 7340369 w 7340369"/>
              <a:gd name="connsiteY3" fmla="*/ 3557510 h 3557510"/>
              <a:gd name="connsiteX4" fmla="*/ 5357389 w 7340369"/>
              <a:gd name="connsiteY4" fmla="*/ 3543663 h 3557510"/>
              <a:gd name="connsiteX5" fmla="*/ 0 w 7340369"/>
              <a:gd name="connsiteY5" fmla="*/ 3557510 h 3557510"/>
              <a:gd name="connsiteX6" fmla="*/ 0 w 7340369"/>
              <a:gd name="connsiteY6" fmla="*/ 1290955 h 3557510"/>
              <a:gd name="connsiteX7" fmla="*/ 116707 w 7340369"/>
              <a:gd name="connsiteY7" fmla="*/ 1194664 h 3557510"/>
              <a:gd name="connsiteX8" fmla="*/ 368783 w 7340369"/>
              <a:gd name="connsiteY8" fmla="*/ 586097 h 3557510"/>
              <a:gd name="connsiteX9" fmla="*/ 221799 w 7340369"/>
              <a:gd name="connsiteY9" fmla="*/ 104903 h 3557510"/>
              <a:gd name="connsiteX10" fmla="*/ 135246 w 7340369"/>
              <a:gd name="connsiteY10" fmla="*/ 0 h 3557510"/>
              <a:gd name="connsiteX0" fmla="*/ 135246 w 7340369"/>
              <a:gd name="connsiteY0" fmla="*/ 0 h 3557510"/>
              <a:gd name="connsiteX1" fmla="*/ 5357389 w 7340369"/>
              <a:gd name="connsiteY1" fmla="*/ 3068 h 3557510"/>
              <a:gd name="connsiteX2" fmla="*/ 7340369 w 7340369"/>
              <a:gd name="connsiteY2" fmla="*/ 0 h 3557510"/>
              <a:gd name="connsiteX3" fmla="*/ 5357389 w 7340369"/>
              <a:gd name="connsiteY3" fmla="*/ 3543663 h 3557510"/>
              <a:gd name="connsiteX4" fmla="*/ 0 w 7340369"/>
              <a:gd name="connsiteY4" fmla="*/ 3557510 h 3557510"/>
              <a:gd name="connsiteX5" fmla="*/ 0 w 7340369"/>
              <a:gd name="connsiteY5" fmla="*/ 1290955 h 3557510"/>
              <a:gd name="connsiteX6" fmla="*/ 116707 w 7340369"/>
              <a:gd name="connsiteY6" fmla="*/ 1194664 h 3557510"/>
              <a:gd name="connsiteX7" fmla="*/ 368783 w 7340369"/>
              <a:gd name="connsiteY7" fmla="*/ 586097 h 3557510"/>
              <a:gd name="connsiteX8" fmla="*/ 221799 w 7340369"/>
              <a:gd name="connsiteY8" fmla="*/ 104903 h 3557510"/>
              <a:gd name="connsiteX9" fmla="*/ 135246 w 7340369"/>
              <a:gd name="connsiteY9" fmla="*/ 0 h 3557510"/>
              <a:gd name="connsiteX0" fmla="*/ 135246 w 5357389"/>
              <a:gd name="connsiteY0" fmla="*/ 0 h 3557510"/>
              <a:gd name="connsiteX1" fmla="*/ 5357389 w 5357389"/>
              <a:gd name="connsiteY1" fmla="*/ 3068 h 3557510"/>
              <a:gd name="connsiteX2" fmla="*/ 5357389 w 5357389"/>
              <a:gd name="connsiteY2" fmla="*/ 3543663 h 3557510"/>
              <a:gd name="connsiteX3" fmla="*/ 0 w 5357389"/>
              <a:gd name="connsiteY3" fmla="*/ 3557510 h 3557510"/>
              <a:gd name="connsiteX4" fmla="*/ 0 w 5357389"/>
              <a:gd name="connsiteY4" fmla="*/ 1290955 h 3557510"/>
              <a:gd name="connsiteX5" fmla="*/ 116707 w 5357389"/>
              <a:gd name="connsiteY5" fmla="*/ 1194664 h 3557510"/>
              <a:gd name="connsiteX6" fmla="*/ 368783 w 5357389"/>
              <a:gd name="connsiteY6" fmla="*/ 586097 h 3557510"/>
              <a:gd name="connsiteX7" fmla="*/ 221799 w 5357389"/>
              <a:gd name="connsiteY7" fmla="*/ 104903 h 3557510"/>
              <a:gd name="connsiteX8" fmla="*/ 135246 w 5357389"/>
              <a:gd name="connsiteY8" fmla="*/ 0 h 3557510"/>
              <a:gd name="connsiteX0" fmla="*/ 135246 w 5357389"/>
              <a:gd name="connsiteY0" fmla="*/ 6318 h 3563828"/>
              <a:gd name="connsiteX1" fmla="*/ 1169091 w 5357389"/>
              <a:gd name="connsiteY1" fmla="*/ 0 h 3563828"/>
              <a:gd name="connsiteX2" fmla="*/ 5357389 w 5357389"/>
              <a:gd name="connsiteY2" fmla="*/ 9386 h 3563828"/>
              <a:gd name="connsiteX3" fmla="*/ 5357389 w 5357389"/>
              <a:gd name="connsiteY3" fmla="*/ 3549981 h 3563828"/>
              <a:gd name="connsiteX4" fmla="*/ 0 w 5357389"/>
              <a:gd name="connsiteY4" fmla="*/ 3563828 h 3563828"/>
              <a:gd name="connsiteX5" fmla="*/ 0 w 5357389"/>
              <a:gd name="connsiteY5" fmla="*/ 1297273 h 3563828"/>
              <a:gd name="connsiteX6" fmla="*/ 116707 w 5357389"/>
              <a:gd name="connsiteY6" fmla="*/ 1200982 h 3563828"/>
              <a:gd name="connsiteX7" fmla="*/ 368783 w 5357389"/>
              <a:gd name="connsiteY7" fmla="*/ 592415 h 3563828"/>
              <a:gd name="connsiteX8" fmla="*/ 221799 w 5357389"/>
              <a:gd name="connsiteY8" fmla="*/ 111221 h 3563828"/>
              <a:gd name="connsiteX9" fmla="*/ 135246 w 5357389"/>
              <a:gd name="connsiteY9" fmla="*/ 6318 h 3563828"/>
              <a:gd name="connsiteX0" fmla="*/ 135246 w 5357389"/>
              <a:gd name="connsiteY0" fmla="*/ 6318 h 3563828"/>
              <a:gd name="connsiteX1" fmla="*/ 1169091 w 5357389"/>
              <a:gd name="connsiteY1" fmla="*/ 0 h 3563828"/>
              <a:gd name="connsiteX2" fmla="*/ 5357389 w 5357389"/>
              <a:gd name="connsiteY2" fmla="*/ 9386 h 3563828"/>
              <a:gd name="connsiteX3" fmla="*/ 5357389 w 5357389"/>
              <a:gd name="connsiteY3" fmla="*/ 3549981 h 3563828"/>
              <a:gd name="connsiteX4" fmla="*/ 1191951 w 5357389"/>
              <a:gd name="connsiteY4" fmla="*/ 3548858 h 3563828"/>
              <a:gd name="connsiteX5" fmla="*/ 0 w 5357389"/>
              <a:gd name="connsiteY5" fmla="*/ 3563828 h 3563828"/>
              <a:gd name="connsiteX6" fmla="*/ 0 w 5357389"/>
              <a:gd name="connsiteY6" fmla="*/ 1297273 h 3563828"/>
              <a:gd name="connsiteX7" fmla="*/ 116707 w 5357389"/>
              <a:gd name="connsiteY7" fmla="*/ 1200982 h 3563828"/>
              <a:gd name="connsiteX8" fmla="*/ 368783 w 5357389"/>
              <a:gd name="connsiteY8" fmla="*/ 592415 h 3563828"/>
              <a:gd name="connsiteX9" fmla="*/ 221799 w 5357389"/>
              <a:gd name="connsiteY9" fmla="*/ 111221 h 3563828"/>
              <a:gd name="connsiteX10" fmla="*/ 135246 w 5357389"/>
              <a:gd name="connsiteY10" fmla="*/ 6318 h 3563828"/>
              <a:gd name="connsiteX0" fmla="*/ 135246 w 5357389"/>
              <a:gd name="connsiteY0" fmla="*/ 6318 h 3563828"/>
              <a:gd name="connsiteX1" fmla="*/ 1169091 w 5357389"/>
              <a:gd name="connsiteY1" fmla="*/ 0 h 3563828"/>
              <a:gd name="connsiteX2" fmla="*/ 5357389 w 5357389"/>
              <a:gd name="connsiteY2" fmla="*/ 3549981 h 3563828"/>
              <a:gd name="connsiteX3" fmla="*/ 1191951 w 5357389"/>
              <a:gd name="connsiteY3" fmla="*/ 3548858 h 3563828"/>
              <a:gd name="connsiteX4" fmla="*/ 0 w 5357389"/>
              <a:gd name="connsiteY4" fmla="*/ 3563828 h 3563828"/>
              <a:gd name="connsiteX5" fmla="*/ 0 w 5357389"/>
              <a:gd name="connsiteY5" fmla="*/ 1297273 h 3563828"/>
              <a:gd name="connsiteX6" fmla="*/ 116707 w 5357389"/>
              <a:gd name="connsiteY6" fmla="*/ 1200982 h 3563828"/>
              <a:gd name="connsiteX7" fmla="*/ 368783 w 5357389"/>
              <a:gd name="connsiteY7" fmla="*/ 592415 h 3563828"/>
              <a:gd name="connsiteX8" fmla="*/ 221799 w 5357389"/>
              <a:gd name="connsiteY8" fmla="*/ 111221 h 3563828"/>
              <a:gd name="connsiteX9" fmla="*/ 135246 w 5357389"/>
              <a:gd name="connsiteY9" fmla="*/ 6318 h 3563828"/>
              <a:gd name="connsiteX0" fmla="*/ 135246 w 1191951"/>
              <a:gd name="connsiteY0" fmla="*/ 6318 h 3563828"/>
              <a:gd name="connsiteX1" fmla="*/ 1169091 w 1191951"/>
              <a:gd name="connsiteY1" fmla="*/ 0 h 3563828"/>
              <a:gd name="connsiteX2" fmla="*/ 1191951 w 1191951"/>
              <a:gd name="connsiteY2" fmla="*/ 3548858 h 3563828"/>
              <a:gd name="connsiteX3" fmla="*/ 0 w 1191951"/>
              <a:gd name="connsiteY3" fmla="*/ 3563828 h 3563828"/>
              <a:gd name="connsiteX4" fmla="*/ 0 w 1191951"/>
              <a:gd name="connsiteY4" fmla="*/ 1297273 h 3563828"/>
              <a:gd name="connsiteX5" fmla="*/ 116707 w 1191951"/>
              <a:gd name="connsiteY5" fmla="*/ 1200982 h 3563828"/>
              <a:gd name="connsiteX6" fmla="*/ 368783 w 1191951"/>
              <a:gd name="connsiteY6" fmla="*/ 592415 h 3563828"/>
              <a:gd name="connsiteX7" fmla="*/ 221799 w 1191951"/>
              <a:gd name="connsiteY7" fmla="*/ 111221 h 3563828"/>
              <a:gd name="connsiteX8" fmla="*/ 135246 w 1191951"/>
              <a:gd name="connsiteY8" fmla="*/ 6318 h 3563828"/>
              <a:gd name="connsiteX0" fmla="*/ 142631 w 1199336"/>
              <a:gd name="connsiteY0" fmla="*/ 6318 h 4087925"/>
              <a:gd name="connsiteX1" fmla="*/ 1176476 w 1199336"/>
              <a:gd name="connsiteY1" fmla="*/ 0 h 4087925"/>
              <a:gd name="connsiteX2" fmla="*/ 1199336 w 1199336"/>
              <a:gd name="connsiteY2" fmla="*/ 3548858 h 4087925"/>
              <a:gd name="connsiteX3" fmla="*/ 0 w 1199336"/>
              <a:gd name="connsiteY3" fmla="*/ 4087925 h 4087925"/>
              <a:gd name="connsiteX4" fmla="*/ 7385 w 1199336"/>
              <a:gd name="connsiteY4" fmla="*/ 1297273 h 4087925"/>
              <a:gd name="connsiteX5" fmla="*/ 124092 w 1199336"/>
              <a:gd name="connsiteY5" fmla="*/ 1200982 h 4087925"/>
              <a:gd name="connsiteX6" fmla="*/ 376168 w 1199336"/>
              <a:gd name="connsiteY6" fmla="*/ 592415 h 4087925"/>
              <a:gd name="connsiteX7" fmla="*/ 229184 w 1199336"/>
              <a:gd name="connsiteY7" fmla="*/ 111221 h 4087925"/>
              <a:gd name="connsiteX8" fmla="*/ 142631 w 1199336"/>
              <a:gd name="connsiteY8" fmla="*/ 6318 h 4087925"/>
              <a:gd name="connsiteX0" fmla="*/ 142631 w 1177182"/>
              <a:gd name="connsiteY0" fmla="*/ 6318 h 4087925"/>
              <a:gd name="connsiteX1" fmla="*/ 1176476 w 1177182"/>
              <a:gd name="connsiteY1" fmla="*/ 0 h 4087925"/>
              <a:gd name="connsiteX2" fmla="*/ 1177182 w 1177182"/>
              <a:gd name="connsiteY2" fmla="*/ 4072956 h 4087925"/>
              <a:gd name="connsiteX3" fmla="*/ 0 w 1177182"/>
              <a:gd name="connsiteY3" fmla="*/ 4087925 h 4087925"/>
              <a:gd name="connsiteX4" fmla="*/ 7385 w 1177182"/>
              <a:gd name="connsiteY4" fmla="*/ 1297273 h 4087925"/>
              <a:gd name="connsiteX5" fmla="*/ 124092 w 1177182"/>
              <a:gd name="connsiteY5" fmla="*/ 1200982 h 4087925"/>
              <a:gd name="connsiteX6" fmla="*/ 376168 w 1177182"/>
              <a:gd name="connsiteY6" fmla="*/ 592415 h 4087925"/>
              <a:gd name="connsiteX7" fmla="*/ 229184 w 1177182"/>
              <a:gd name="connsiteY7" fmla="*/ 111221 h 4087925"/>
              <a:gd name="connsiteX8" fmla="*/ 142631 w 1177182"/>
              <a:gd name="connsiteY8" fmla="*/ 6318 h 4087925"/>
              <a:gd name="connsiteX0" fmla="*/ 142631 w 1177182"/>
              <a:gd name="connsiteY0" fmla="*/ 6318 h 4078888"/>
              <a:gd name="connsiteX1" fmla="*/ 1176476 w 1177182"/>
              <a:gd name="connsiteY1" fmla="*/ 0 h 4078888"/>
              <a:gd name="connsiteX2" fmla="*/ 1177182 w 1177182"/>
              <a:gd name="connsiteY2" fmla="*/ 4072956 h 4078888"/>
              <a:gd name="connsiteX3" fmla="*/ 0 w 1177182"/>
              <a:gd name="connsiteY3" fmla="*/ 4078888 h 4078888"/>
              <a:gd name="connsiteX4" fmla="*/ 7385 w 1177182"/>
              <a:gd name="connsiteY4" fmla="*/ 1297273 h 4078888"/>
              <a:gd name="connsiteX5" fmla="*/ 124092 w 1177182"/>
              <a:gd name="connsiteY5" fmla="*/ 1200982 h 4078888"/>
              <a:gd name="connsiteX6" fmla="*/ 376168 w 1177182"/>
              <a:gd name="connsiteY6" fmla="*/ 592415 h 4078888"/>
              <a:gd name="connsiteX7" fmla="*/ 229184 w 1177182"/>
              <a:gd name="connsiteY7" fmla="*/ 111221 h 4078888"/>
              <a:gd name="connsiteX8" fmla="*/ 142631 w 1177182"/>
              <a:gd name="connsiteY8" fmla="*/ 6318 h 4078888"/>
              <a:gd name="connsiteX0" fmla="*/ 142631 w 1177182"/>
              <a:gd name="connsiteY0" fmla="*/ 1 h 4072571"/>
              <a:gd name="connsiteX1" fmla="*/ 1161706 w 1177182"/>
              <a:gd name="connsiteY1" fmla="*/ 11756 h 4072571"/>
              <a:gd name="connsiteX2" fmla="*/ 1177182 w 1177182"/>
              <a:gd name="connsiteY2" fmla="*/ 4066639 h 4072571"/>
              <a:gd name="connsiteX3" fmla="*/ 0 w 1177182"/>
              <a:gd name="connsiteY3" fmla="*/ 4072571 h 4072571"/>
              <a:gd name="connsiteX4" fmla="*/ 7385 w 1177182"/>
              <a:gd name="connsiteY4" fmla="*/ 1290956 h 4072571"/>
              <a:gd name="connsiteX5" fmla="*/ 124092 w 1177182"/>
              <a:gd name="connsiteY5" fmla="*/ 1194665 h 4072571"/>
              <a:gd name="connsiteX6" fmla="*/ 376168 w 1177182"/>
              <a:gd name="connsiteY6" fmla="*/ 586098 h 4072571"/>
              <a:gd name="connsiteX7" fmla="*/ 229184 w 1177182"/>
              <a:gd name="connsiteY7" fmla="*/ 104904 h 4072571"/>
              <a:gd name="connsiteX8" fmla="*/ 142631 w 1177182"/>
              <a:gd name="connsiteY8" fmla="*/ 1 h 4072571"/>
              <a:gd name="connsiteX0" fmla="*/ 142631 w 1177182"/>
              <a:gd name="connsiteY0" fmla="*/ 6316 h 4078886"/>
              <a:gd name="connsiteX1" fmla="*/ 1154321 w 1177182"/>
              <a:gd name="connsiteY1" fmla="*/ 0 h 4078886"/>
              <a:gd name="connsiteX2" fmla="*/ 1177182 w 1177182"/>
              <a:gd name="connsiteY2" fmla="*/ 4072954 h 4078886"/>
              <a:gd name="connsiteX3" fmla="*/ 0 w 1177182"/>
              <a:gd name="connsiteY3" fmla="*/ 4078886 h 4078886"/>
              <a:gd name="connsiteX4" fmla="*/ 7385 w 1177182"/>
              <a:gd name="connsiteY4" fmla="*/ 1297271 h 4078886"/>
              <a:gd name="connsiteX5" fmla="*/ 124092 w 1177182"/>
              <a:gd name="connsiteY5" fmla="*/ 1200980 h 4078886"/>
              <a:gd name="connsiteX6" fmla="*/ 376168 w 1177182"/>
              <a:gd name="connsiteY6" fmla="*/ 592413 h 4078886"/>
              <a:gd name="connsiteX7" fmla="*/ 229184 w 1177182"/>
              <a:gd name="connsiteY7" fmla="*/ 111219 h 4078886"/>
              <a:gd name="connsiteX8" fmla="*/ 142631 w 1177182"/>
              <a:gd name="connsiteY8" fmla="*/ 6316 h 4078886"/>
              <a:gd name="connsiteX0" fmla="*/ 142631 w 1177182"/>
              <a:gd name="connsiteY0" fmla="*/ 0 h 4072570"/>
              <a:gd name="connsiteX1" fmla="*/ 1139551 w 1177182"/>
              <a:gd name="connsiteY1" fmla="*/ 20793 h 4072570"/>
              <a:gd name="connsiteX2" fmla="*/ 1177182 w 1177182"/>
              <a:gd name="connsiteY2" fmla="*/ 4066638 h 4072570"/>
              <a:gd name="connsiteX3" fmla="*/ 0 w 1177182"/>
              <a:gd name="connsiteY3" fmla="*/ 4072570 h 4072570"/>
              <a:gd name="connsiteX4" fmla="*/ 7385 w 1177182"/>
              <a:gd name="connsiteY4" fmla="*/ 1290955 h 4072570"/>
              <a:gd name="connsiteX5" fmla="*/ 124092 w 1177182"/>
              <a:gd name="connsiteY5" fmla="*/ 1194664 h 4072570"/>
              <a:gd name="connsiteX6" fmla="*/ 376168 w 1177182"/>
              <a:gd name="connsiteY6" fmla="*/ 586097 h 4072570"/>
              <a:gd name="connsiteX7" fmla="*/ 229184 w 1177182"/>
              <a:gd name="connsiteY7" fmla="*/ 104903 h 4072570"/>
              <a:gd name="connsiteX8" fmla="*/ 142631 w 1177182"/>
              <a:gd name="connsiteY8" fmla="*/ 0 h 4072570"/>
              <a:gd name="connsiteX0" fmla="*/ 142631 w 1177182"/>
              <a:gd name="connsiteY0" fmla="*/ 0 h 4072570"/>
              <a:gd name="connsiteX1" fmla="*/ 1139551 w 1177182"/>
              <a:gd name="connsiteY1" fmla="*/ 20793 h 4072570"/>
              <a:gd name="connsiteX2" fmla="*/ 1177182 w 1177182"/>
              <a:gd name="connsiteY2" fmla="*/ 4066638 h 4072570"/>
              <a:gd name="connsiteX3" fmla="*/ 0 w 1177182"/>
              <a:gd name="connsiteY3" fmla="*/ 4072570 h 4072570"/>
              <a:gd name="connsiteX4" fmla="*/ 7385 w 1177182"/>
              <a:gd name="connsiteY4" fmla="*/ 1290955 h 4072570"/>
              <a:gd name="connsiteX5" fmla="*/ 124092 w 1177182"/>
              <a:gd name="connsiteY5" fmla="*/ 1194664 h 4072570"/>
              <a:gd name="connsiteX6" fmla="*/ 376168 w 1177182"/>
              <a:gd name="connsiteY6" fmla="*/ 586097 h 4072570"/>
              <a:gd name="connsiteX7" fmla="*/ 229184 w 1177182"/>
              <a:gd name="connsiteY7" fmla="*/ 104903 h 4072570"/>
              <a:gd name="connsiteX8" fmla="*/ 142631 w 1177182"/>
              <a:gd name="connsiteY8" fmla="*/ 0 h 4072570"/>
              <a:gd name="connsiteX0" fmla="*/ 142631 w 1177182"/>
              <a:gd name="connsiteY0" fmla="*/ 0 h 4072570"/>
              <a:gd name="connsiteX1" fmla="*/ 1158543 w 1177182"/>
              <a:gd name="connsiteY1" fmla="*/ 7513 h 4072570"/>
              <a:gd name="connsiteX2" fmla="*/ 1177182 w 1177182"/>
              <a:gd name="connsiteY2" fmla="*/ 4066638 h 4072570"/>
              <a:gd name="connsiteX3" fmla="*/ 0 w 1177182"/>
              <a:gd name="connsiteY3" fmla="*/ 4072570 h 4072570"/>
              <a:gd name="connsiteX4" fmla="*/ 7385 w 1177182"/>
              <a:gd name="connsiteY4" fmla="*/ 1290955 h 4072570"/>
              <a:gd name="connsiteX5" fmla="*/ 124092 w 1177182"/>
              <a:gd name="connsiteY5" fmla="*/ 1194664 h 4072570"/>
              <a:gd name="connsiteX6" fmla="*/ 376168 w 1177182"/>
              <a:gd name="connsiteY6" fmla="*/ 586097 h 4072570"/>
              <a:gd name="connsiteX7" fmla="*/ 229184 w 1177182"/>
              <a:gd name="connsiteY7" fmla="*/ 104903 h 4072570"/>
              <a:gd name="connsiteX8" fmla="*/ 142631 w 1177182"/>
              <a:gd name="connsiteY8" fmla="*/ 0 h 4072570"/>
              <a:gd name="connsiteX0" fmla="*/ 142631 w 1177182"/>
              <a:gd name="connsiteY0" fmla="*/ 0 h 4072570"/>
              <a:gd name="connsiteX1" fmla="*/ 1153116 w 1177182"/>
              <a:gd name="connsiteY1" fmla="*/ 873 h 4072570"/>
              <a:gd name="connsiteX2" fmla="*/ 1177182 w 1177182"/>
              <a:gd name="connsiteY2" fmla="*/ 4066638 h 4072570"/>
              <a:gd name="connsiteX3" fmla="*/ 0 w 1177182"/>
              <a:gd name="connsiteY3" fmla="*/ 4072570 h 4072570"/>
              <a:gd name="connsiteX4" fmla="*/ 7385 w 1177182"/>
              <a:gd name="connsiteY4" fmla="*/ 1290955 h 4072570"/>
              <a:gd name="connsiteX5" fmla="*/ 124092 w 1177182"/>
              <a:gd name="connsiteY5" fmla="*/ 1194664 h 4072570"/>
              <a:gd name="connsiteX6" fmla="*/ 376168 w 1177182"/>
              <a:gd name="connsiteY6" fmla="*/ 586097 h 4072570"/>
              <a:gd name="connsiteX7" fmla="*/ 229184 w 1177182"/>
              <a:gd name="connsiteY7" fmla="*/ 104903 h 4072570"/>
              <a:gd name="connsiteX8" fmla="*/ 142631 w 1177182"/>
              <a:gd name="connsiteY8" fmla="*/ 0 h 407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182" h="4072570">
                <a:moveTo>
                  <a:pt x="142631" y="0"/>
                </a:moveTo>
                <a:lnTo>
                  <a:pt x="1153116" y="873"/>
                </a:lnTo>
                <a:cubicBezTo>
                  <a:pt x="1153351" y="1358525"/>
                  <a:pt x="1176947" y="2708986"/>
                  <a:pt x="1177182" y="4066638"/>
                </a:cubicBezTo>
                <a:lnTo>
                  <a:pt x="0" y="4072570"/>
                </a:lnTo>
                <a:cubicBezTo>
                  <a:pt x="2462" y="3142353"/>
                  <a:pt x="4923" y="2221172"/>
                  <a:pt x="7385" y="1290955"/>
                </a:cubicBezTo>
                <a:lnTo>
                  <a:pt x="124092" y="1194664"/>
                </a:lnTo>
                <a:cubicBezTo>
                  <a:pt x="279837" y="1038918"/>
                  <a:pt x="376168" y="823757"/>
                  <a:pt x="376168" y="586097"/>
                </a:cubicBezTo>
                <a:cubicBezTo>
                  <a:pt x="376168" y="407852"/>
                  <a:pt x="321982" y="242263"/>
                  <a:pt x="229184" y="104903"/>
                </a:cubicBezTo>
                <a:lnTo>
                  <a:pt x="142631" y="0"/>
                </a:lnTo>
                <a:close/>
              </a:path>
            </a:pathLst>
          </a:custGeom>
          <a:gradFill flip="none" rotWithShape="1">
            <a:gsLst>
              <a:gs pos="0">
                <a:srgbClr val="12BBB7">
                  <a:alpha val="24000"/>
                </a:srgbClr>
              </a:gs>
              <a:gs pos="100000">
                <a:srgbClr val="002645">
                  <a:alpha val="2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nvGrpSpPr>
          <p:cNvPr id="4" name="Group 3"/>
          <p:cNvGrpSpPr/>
          <p:nvPr/>
        </p:nvGrpSpPr>
        <p:grpSpPr>
          <a:xfrm>
            <a:off x="447940" y="2643416"/>
            <a:ext cx="11734385" cy="3061008"/>
            <a:chOff x="346152" y="1969410"/>
            <a:chExt cx="8800789" cy="2295756"/>
          </a:xfrm>
        </p:grpSpPr>
        <p:sp>
          <p:nvSpPr>
            <p:cNvPr id="541" name="Right Triangle 540"/>
            <p:cNvSpPr/>
            <p:nvPr/>
          </p:nvSpPr>
          <p:spPr>
            <a:xfrm flipH="1">
              <a:off x="346154" y="1969410"/>
              <a:ext cx="8800787" cy="2295756"/>
            </a:xfrm>
            <a:custGeom>
              <a:avLst/>
              <a:gdLst>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832402 h 2832402"/>
                <a:gd name="connsiteX1" fmla="*/ 15402 w 7522317"/>
                <a:gd name="connsiteY1" fmla="*/ 0 h 2832402"/>
                <a:gd name="connsiteX2" fmla="*/ 7522317 w 7522317"/>
                <a:gd name="connsiteY2" fmla="*/ 2832402 h 2832402"/>
                <a:gd name="connsiteX3" fmla="*/ 0 w 7522317"/>
                <a:gd name="connsiteY3" fmla="*/ 2832402 h 2832402"/>
                <a:gd name="connsiteX0" fmla="*/ 0 w 7522317"/>
                <a:gd name="connsiteY0" fmla="*/ 2832402 h 2832402"/>
                <a:gd name="connsiteX1" fmla="*/ 15402 w 7522317"/>
                <a:gd name="connsiteY1" fmla="*/ 0 h 2832402"/>
                <a:gd name="connsiteX2" fmla="*/ 7522317 w 7522317"/>
                <a:gd name="connsiteY2" fmla="*/ 2832402 h 2832402"/>
                <a:gd name="connsiteX3" fmla="*/ 0 w 7522317"/>
                <a:gd name="connsiteY3" fmla="*/ 2832402 h 2832402"/>
                <a:gd name="connsiteX0" fmla="*/ 0 w 7522317"/>
                <a:gd name="connsiteY0" fmla="*/ 2853342 h 2853342"/>
                <a:gd name="connsiteX1" fmla="*/ 15402 w 7522317"/>
                <a:gd name="connsiteY1" fmla="*/ 0 h 2853342"/>
                <a:gd name="connsiteX2" fmla="*/ 7522317 w 7522317"/>
                <a:gd name="connsiteY2" fmla="*/ 2853342 h 2853342"/>
                <a:gd name="connsiteX3" fmla="*/ 0 w 7522317"/>
                <a:gd name="connsiteY3" fmla="*/ 2853342 h 2853342"/>
                <a:gd name="connsiteX0" fmla="*/ 0 w 7522317"/>
                <a:gd name="connsiteY0" fmla="*/ 2865230 h 2865230"/>
                <a:gd name="connsiteX1" fmla="*/ 3190 w 7522317"/>
                <a:gd name="connsiteY1" fmla="*/ 0 h 2865230"/>
                <a:gd name="connsiteX2" fmla="*/ 7522317 w 7522317"/>
                <a:gd name="connsiteY2" fmla="*/ 2865230 h 2865230"/>
                <a:gd name="connsiteX3" fmla="*/ 0 w 7522317"/>
                <a:gd name="connsiteY3" fmla="*/ 2865230 h 2865230"/>
              </a:gdLst>
              <a:ahLst/>
              <a:cxnLst>
                <a:cxn ang="0">
                  <a:pos x="connsiteX0" y="connsiteY0"/>
                </a:cxn>
                <a:cxn ang="0">
                  <a:pos x="connsiteX1" y="connsiteY1"/>
                </a:cxn>
                <a:cxn ang="0">
                  <a:pos x="connsiteX2" y="connsiteY2"/>
                </a:cxn>
                <a:cxn ang="0">
                  <a:pos x="connsiteX3" y="connsiteY3"/>
                </a:cxn>
              </a:cxnLst>
              <a:rect l="l" t="t" r="r" b="b"/>
              <a:pathLst>
                <a:path w="7522317" h="2865230">
                  <a:moveTo>
                    <a:pt x="0" y="2865230"/>
                  </a:moveTo>
                  <a:cubicBezTo>
                    <a:pt x="0" y="2158414"/>
                    <a:pt x="3190" y="706816"/>
                    <a:pt x="3190" y="0"/>
                  </a:cubicBezTo>
                  <a:cubicBezTo>
                    <a:pt x="2008779" y="2236296"/>
                    <a:pt x="5178780" y="2693252"/>
                    <a:pt x="7522317" y="2865230"/>
                  </a:cubicBezTo>
                  <a:lnTo>
                    <a:pt x="0" y="2865230"/>
                  </a:lnTo>
                  <a:close/>
                </a:path>
              </a:pathLst>
            </a:custGeom>
            <a:gradFill flip="none" rotWithShape="1">
              <a:gsLst>
                <a:gs pos="4000">
                  <a:srgbClr val="19BBB7">
                    <a:alpha val="35000"/>
                  </a:srgbClr>
                </a:gs>
                <a:gs pos="100000">
                  <a:srgbClr val="002645">
                    <a:alpha val="5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285" name="Right Triangle 540"/>
            <p:cNvSpPr/>
            <p:nvPr/>
          </p:nvSpPr>
          <p:spPr>
            <a:xfrm flipH="1">
              <a:off x="346152" y="1969410"/>
              <a:ext cx="8800787" cy="2295755"/>
            </a:xfrm>
            <a:custGeom>
              <a:avLst/>
              <a:gdLst>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120448 h 2120448"/>
                <a:gd name="connsiteX1" fmla="*/ 0 w 7522317"/>
                <a:gd name="connsiteY1" fmla="*/ 0 h 2120448"/>
                <a:gd name="connsiteX2" fmla="*/ 7522317 w 7522317"/>
                <a:gd name="connsiteY2" fmla="*/ 2120448 h 2120448"/>
                <a:gd name="connsiteX3" fmla="*/ 0 w 7522317"/>
                <a:gd name="connsiteY3" fmla="*/ 2120448 h 2120448"/>
                <a:gd name="connsiteX0" fmla="*/ 0 w 7522317"/>
                <a:gd name="connsiteY0" fmla="*/ 2832402 h 2832402"/>
                <a:gd name="connsiteX1" fmla="*/ 15402 w 7522317"/>
                <a:gd name="connsiteY1" fmla="*/ 0 h 2832402"/>
                <a:gd name="connsiteX2" fmla="*/ 7522317 w 7522317"/>
                <a:gd name="connsiteY2" fmla="*/ 2832402 h 2832402"/>
                <a:gd name="connsiteX3" fmla="*/ 0 w 7522317"/>
                <a:gd name="connsiteY3" fmla="*/ 2832402 h 2832402"/>
                <a:gd name="connsiteX0" fmla="*/ 0 w 7522317"/>
                <a:gd name="connsiteY0" fmla="*/ 2832402 h 2832402"/>
                <a:gd name="connsiteX1" fmla="*/ 15402 w 7522317"/>
                <a:gd name="connsiteY1" fmla="*/ 0 h 2832402"/>
                <a:gd name="connsiteX2" fmla="*/ 7522317 w 7522317"/>
                <a:gd name="connsiteY2" fmla="*/ 2832402 h 2832402"/>
                <a:gd name="connsiteX3" fmla="*/ 0 w 7522317"/>
                <a:gd name="connsiteY3" fmla="*/ 2832402 h 2832402"/>
                <a:gd name="connsiteX0" fmla="*/ 0 w 7522317"/>
                <a:gd name="connsiteY0" fmla="*/ 2853342 h 2853342"/>
                <a:gd name="connsiteX1" fmla="*/ 15402 w 7522317"/>
                <a:gd name="connsiteY1" fmla="*/ 0 h 2853342"/>
                <a:gd name="connsiteX2" fmla="*/ 7522317 w 7522317"/>
                <a:gd name="connsiteY2" fmla="*/ 2853342 h 2853342"/>
                <a:gd name="connsiteX3" fmla="*/ 0 w 7522317"/>
                <a:gd name="connsiteY3" fmla="*/ 2853342 h 2853342"/>
                <a:gd name="connsiteX0" fmla="*/ 0 w 7522317"/>
                <a:gd name="connsiteY0" fmla="*/ 2865230 h 2865230"/>
                <a:gd name="connsiteX1" fmla="*/ 3190 w 7522317"/>
                <a:gd name="connsiteY1" fmla="*/ 0 h 2865230"/>
                <a:gd name="connsiteX2" fmla="*/ 7522317 w 7522317"/>
                <a:gd name="connsiteY2" fmla="*/ 2865230 h 2865230"/>
                <a:gd name="connsiteX3" fmla="*/ 0 w 7522317"/>
                <a:gd name="connsiteY3" fmla="*/ 2865230 h 2865230"/>
              </a:gdLst>
              <a:ahLst/>
              <a:cxnLst>
                <a:cxn ang="0">
                  <a:pos x="connsiteX0" y="connsiteY0"/>
                </a:cxn>
                <a:cxn ang="0">
                  <a:pos x="connsiteX1" y="connsiteY1"/>
                </a:cxn>
                <a:cxn ang="0">
                  <a:pos x="connsiteX2" y="connsiteY2"/>
                </a:cxn>
                <a:cxn ang="0">
                  <a:pos x="connsiteX3" y="connsiteY3"/>
                </a:cxn>
              </a:cxnLst>
              <a:rect l="l" t="t" r="r" b="b"/>
              <a:pathLst>
                <a:path w="7522317" h="2865230">
                  <a:moveTo>
                    <a:pt x="0" y="2865230"/>
                  </a:moveTo>
                  <a:cubicBezTo>
                    <a:pt x="0" y="2158414"/>
                    <a:pt x="3190" y="706816"/>
                    <a:pt x="3190" y="0"/>
                  </a:cubicBezTo>
                  <a:cubicBezTo>
                    <a:pt x="2008779" y="2236296"/>
                    <a:pt x="5178780" y="2693252"/>
                    <a:pt x="7522317" y="2865230"/>
                  </a:cubicBezTo>
                  <a:lnTo>
                    <a:pt x="0" y="2865230"/>
                  </a:lnTo>
                  <a:close/>
                </a:path>
              </a:pathLst>
            </a:custGeom>
            <a:gradFill flip="none" rotWithShape="1">
              <a:gsLst>
                <a:gs pos="0">
                  <a:srgbClr val="19BBB7">
                    <a:alpha val="76000"/>
                  </a:srgbClr>
                </a:gs>
                <a:gs pos="100000">
                  <a:srgbClr val="002645">
                    <a:alpha val="56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sp>
        <p:nvSpPr>
          <p:cNvPr id="539" name="TextBox 538"/>
          <p:cNvSpPr txBox="1"/>
          <p:nvPr/>
        </p:nvSpPr>
        <p:spPr>
          <a:xfrm rot="20341291">
            <a:off x="5990590" y="3244627"/>
            <a:ext cx="6191695" cy="1256605"/>
          </a:xfrm>
          <a:prstGeom prst="rect">
            <a:avLst/>
          </a:prstGeom>
          <a:noFill/>
        </p:spPr>
        <p:txBody>
          <a:bodyPr wrap="square" rtlCol="0">
            <a:prstTxWarp prst="textArchDown">
              <a:avLst>
                <a:gd name="adj" fmla="val 261999"/>
              </a:avLst>
            </a:prstTxWarp>
            <a:spAutoFit/>
          </a:bodyPr>
          <a:lstStyle/>
          <a:p>
            <a:pPr algn="ctr"/>
            <a:r>
              <a:rPr lang="en-US" sz="2400" dirty="0">
                <a:solidFill>
                  <a:srgbClr val="00B08D">
                    <a:lumMod val="60000"/>
                    <a:lumOff val="40000"/>
                  </a:srgbClr>
                </a:solidFill>
              </a:rPr>
              <a:t>Data Size , Variety &amp; Compute Power</a:t>
            </a:r>
          </a:p>
        </p:txBody>
      </p:sp>
      <p:cxnSp>
        <p:nvCxnSpPr>
          <p:cNvPr id="3" name="Elbow Connector 2"/>
          <p:cNvCxnSpPr/>
          <p:nvPr/>
        </p:nvCxnSpPr>
        <p:spPr>
          <a:xfrm flipV="1">
            <a:off x="8525054" y="1677491"/>
            <a:ext cx="885617" cy="1303424"/>
          </a:xfrm>
          <a:prstGeom prst="bentConnector4">
            <a:avLst>
              <a:gd name="adj1" fmla="val 34417"/>
              <a:gd name="adj2" fmla="val 100435"/>
            </a:avLst>
          </a:prstGeom>
          <a:ln w="158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4" name="TextBox 403"/>
          <p:cNvSpPr txBox="1"/>
          <p:nvPr/>
        </p:nvSpPr>
        <p:spPr>
          <a:xfrm>
            <a:off x="877389" y="3248981"/>
            <a:ext cx="1657115" cy="338554"/>
          </a:xfrm>
          <a:prstGeom prst="rect">
            <a:avLst/>
          </a:prstGeom>
          <a:noFill/>
        </p:spPr>
        <p:txBody>
          <a:bodyPr wrap="square" rtlCol="0">
            <a:spAutoFit/>
          </a:bodyPr>
          <a:lstStyle/>
          <a:p>
            <a:pPr algn="ctr"/>
            <a:r>
              <a:rPr lang="en-US" sz="1600" dirty="0">
                <a:solidFill>
                  <a:srgbClr val="FFFFFF"/>
                </a:solidFill>
              </a:rPr>
              <a:t>Neural Network</a:t>
            </a:r>
          </a:p>
        </p:txBody>
      </p:sp>
      <p:grpSp>
        <p:nvGrpSpPr>
          <p:cNvPr id="575" name="Group 574"/>
          <p:cNvGrpSpPr/>
          <p:nvPr/>
        </p:nvGrpSpPr>
        <p:grpSpPr>
          <a:xfrm>
            <a:off x="1323050" y="2623680"/>
            <a:ext cx="788069" cy="693736"/>
            <a:chOff x="774465" y="2900770"/>
            <a:chExt cx="591052" cy="520302"/>
          </a:xfrm>
        </p:grpSpPr>
        <p:cxnSp>
          <p:nvCxnSpPr>
            <p:cNvPr id="576" name="Straight Connector 575"/>
            <p:cNvCxnSpPr>
              <a:stCxn id="605" idx="6"/>
              <a:endCxn id="609" idx="2"/>
            </p:cNvCxnSpPr>
            <p:nvPr/>
          </p:nvCxnSpPr>
          <p:spPr>
            <a:xfrm flipV="1">
              <a:off x="854058" y="2940567"/>
              <a:ext cx="191560" cy="550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a:stCxn id="605" idx="6"/>
              <a:endCxn id="610" idx="2"/>
            </p:cNvCxnSpPr>
            <p:nvPr/>
          </p:nvCxnSpPr>
          <p:spPr>
            <a:xfrm>
              <a:off x="854058" y="2995655"/>
              <a:ext cx="191560" cy="55089"/>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a:stCxn id="605" idx="6"/>
              <a:endCxn id="673" idx="2"/>
            </p:cNvCxnSpPr>
            <p:nvPr/>
          </p:nvCxnSpPr>
          <p:spPr>
            <a:xfrm>
              <a:off x="854058" y="2995655"/>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a:stCxn id="605" idx="6"/>
              <a:endCxn id="674" idx="2"/>
            </p:cNvCxnSpPr>
            <p:nvPr/>
          </p:nvCxnSpPr>
          <p:spPr>
            <a:xfrm>
              <a:off x="854058" y="2995655"/>
              <a:ext cx="191560" cy="27544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a:stCxn id="605" idx="6"/>
              <a:endCxn id="706" idx="2"/>
            </p:cNvCxnSpPr>
            <p:nvPr/>
          </p:nvCxnSpPr>
          <p:spPr>
            <a:xfrm>
              <a:off x="854058" y="2995655"/>
              <a:ext cx="191560" cy="385621"/>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a:stCxn id="606" idx="6"/>
              <a:endCxn id="609" idx="2"/>
            </p:cNvCxnSpPr>
            <p:nvPr/>
          </p:nvCxnSpPr>
          <p:spPr>
            <a:xfrm flipV="1">
              <a:off x="854058" y="2940567"/>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a:stCxn id="606" idx="6"/>
              <a:endCxn id="610" idx="2"/>
            </p:cNvCxnSpPr>
            <p:nvPr/>
          </p:nvCxnSpPr>
          <p:spPr>
            <a:xfrm flipV="1">
              <a:off x="854058" y="3050744"/>
              <a:ext cx="191560" cy="550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a:stCxn id="606" idx="6"/>
              <a:endCxn id="673" idx="2"/>
            </p:cNvCxnSpPr>
            <p:nvPr/>
          </p:nvCxnSpPr>
          <p:spPr>
            <a:xfrm>
              <a:off x="854058" y="3105833"/>
              <a:ext cx="191560" cy="55089"/>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606" idx="6"/>
              <a:endCxn id="674" idx="2"/>
            </p:cNvCxnSpPr>
            <p:nvPr/>
          </p:nvCxnSpPr>
          <p:spPr>
            <a:xfrm>
              <a:off x="854058" y="3105833"/>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a:stCxn id="606" idx="6"/>
              <a:endCxn id="706" idx="2"/>
            </p:cNvCxnSpPr>
            <p:nvPr/>
          </p:nvCxnSpPr>
          <p:spPr>
            <a:xfrm>
              <a:off x="854058" y="3105833"/>
              <a:ext cx="191560" cy="27544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a:stCxn id="607" idx="6"/>
              <a:endCxn id="609" idx="2"/>
            </p:cNvCxnSpPr>
            <p:nvPr/>
          </p:nvCxnSpPr>
          <p:spPr>
            <a:xfrm flipV="1">
              <a:off x="854058" y="2940567"/>
              <a:ext cx="191560" cy="27544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a:stCxn id="607" idx="6"/>
              <a:endCxn id="610" idx="2"/>
            </p:cNvCxnSpPr>
            <p:nvPr/>
          </p:nvCxnSpPr>
          <p:spPr>
            <a:xfrm flipV="1">
              <a:off x="854058" y="3050744"/>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a:stCxn id="607" idx="6"/>
              <a:endCxn id="673" idx="2"/>
            </p:cNvCxnSpPr>
            <p:nvPr/>
          </p:nvCxnSpPr>
          <p:spPr>
            <a:xfrm flipV="1">
              <a:off x="854058" y="3160922"/>
              <a:ext cx="191560" cy="550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p:cNvCxnSpPr>
              <a:stCxn id="607" idx="6"/>
              <a:endCxn id="674" idx="2"/>
            </p:cNvCxnSpPr>
            <p:nvPr/>
          </p:nvCxnSpPr>
          <p:spPr>
            <a:xfrm>
              <a:off x="854058" y="3216010"/>
              <a:ext cx="191560" cy="55089"/>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a:stCxn id="607" idx="6"/>
              <a:endCxn id="706" idx="2"/>
            </p:cNvCxnSpPr>
            <p:nvPr/>
          </p:nvCxnSpPr>
          <p:spPr>
            <a:xfrm>
              <a:off x="854058" y="3216010"/>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a:stCxn id="608" idx="6"/>
              <a:endCxn id="609" idx="2"/>
            </p:cNvCxnSpPr>
            <p:nvPr/>
          </p:nvCxnSpPr>
          <p:spPr>
            <a:xfrm flipV="1">
              <a:off x="854058" y="2940567"/>
              <a:ext cx="191560" cy="38562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a:stCxn id="608" idx="6"/>
              <a:endCxn id="610" idx="2"/>
            </p:cNvCxnSpPr>
            <p:nvPr/>
          </p:nvCxnSpPr>
          <p:spPr>
            <a:xfrm flipV="1">
              <a:off x="854058" y="3050744"/>
              <a:ext cx="191560" cy="275443"/>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a:stCxn id="608" idx="6"/>
              <a:endCxn id="673" idx="2"/>
            </p:cNvCxnSpPr>
            <p:nvPr/>
          </p:nvCxnSpPr>
          <p:spPr>
            <a:xfrm flipV="1">
              <a:off x="854058" y="3160922"/>
              <a:ext cx="191560" cy="165266"/>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a:stCxn id="608" idx="6"/>
              <a:endCxn id="674" idx="2"/>
            </p:cNvCxnSpPr>
            <p:nvPr/>
          </p:nvCxnSpPr>
          <p:spPr>
            <a:xfrm flipV="1">
              <a:off x="854058" y="3271099"/>
              <a:ext cx="191560" cy="55088"/>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a:stCxn id="608" idx="6"/>
              <a:endCxn id="706" idx="2"/>
            </p:cNvCxnSpPr>
            <p:nvPr/>
          </p:nvCxnSpPr>
          <p:spPr>
            <a:xfrm>
              <a:off x="854058" y="3326187"/>
              <a:ext cx="191560" cy="55089"/>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grpSp>
          <p:nvGrpSpPr>
            <p:cNvPr id="598" name="Group 597"/>
            <p:cNvGrpSpPr/>
            <p:nvPr/>
          </p:nvGrpSpPr>
          <p:grpSpPr>
            <a:xfrm>
              <a:off x="1125211" y="2940188"/>
              <a:ext cx="160713" cy="440710"/>
              <a:chOff x="1981077" y="2940567"/>
              <a:chExt cx="160713" cy="440710"/>
            </a:xfrm>
          </p:grpSpPr>
          <p:cxnSp>
            <p:nvCxnSpPr>
              <p:cNvPr id="708" name="Straight Connector 707"/>
              <p:cNvCxnSpPr/>
              <p:nvPr/>
            </p:nvCxnSpPr>
            <p:spPr>
              <a:xfrm>
                <a:off x="1981077" y="2940567"/>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1981077" y="2940567"/>
                <a:ext cx="160713" cy="22035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1981077" y="2940567"/>
                <a:ext cx="160713" cy="33053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1981077" y="3050744"/>
                <a:ext cx="160713"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1981077" y="3050744"/>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1981077" y="3050744"/>
                <a:ext cx="160713" cy="22035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V="1">
                <a:off x="1981077" y="3050744"/>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a:off x="1981077" y="3160922"/>
                <a:ext cx="160713"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1981077" y="3160922"/>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flipV="1">
                <a:off x="1981077" y="3050744"/>
                <a:ext cx="160713" cy="22035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flipV="1">
                <a:off x="1981077" y="3160922"/>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1981077" y="3271099"/>
                <a:ext cx="160713" cy="0"/>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flipV="1">
                <a:off x="1981077" y="3050744"/>
                <a:ext cx="160713" cy="330532"/>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flipV="1">
                <a:off x="1981077" y="3160922"/>
                <a:ext cx="160713" cy="220355"/>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flipV="1">
                <a:off x="1981077" y="3271099"/>
                <a:ext cx="160713" cy="110177"/>
              </a:xfrm>
              <a:prstGeom prst="line">
                <a:avLst/>
              </a:prstGeom>
              <a:ln w="3175">
                <a:solidFill>
                  <a:srgbClr val="13918E"/>
                </a:solidFill>
              </a:ln>
            </p:spPr>
            <p:style>
              <a:lnRef idx="1">
                <a:schemeClr val="accent1"/>
              </a:lnRef>
              <a:fillRef idx="0">
                <a:schemeClr val="accent1"/>
              </a:fillRef>
              <a:effectRef idx="0">
                <a:schemeClr val="accent1"/>
              </a:effectRef>
              <a:fontRef idx="minor">
                <a:schemeClr val="tx1"/>
              </a:fontRef>
            </p:style>
          </p:cxnSp>
        </p:grpSp>
        <p:grpSp>
          <p:nvGrpSpPr>
            <p:cNvPr id="599" name="Group 598"/>
            <p:cNvGrpSpPr/>
            <p:nvPr/>
          </p:nvGrpSpPr>
          <p:grpSpPr>
            <a:xfrm>
              <a:off x="1045618" y="2900770"/>
              <a:ext cx="79593" cy="520302"/>
              <a:chOff x="3419302" y="634538"/>
              <a:chExt cx="149629" cy="978129"/>
            </a:xfrm>
          </p:grpSpPr>
          <p:sp>
            <p:nvSpPr>
              <p:cNvPr id="609" name="Oval 608"/>
              <p:cNvSpPr/>
              <p:nvPr/>
            </p:nvSpPr>
            <p:spPr>
              <a:xfrm>
                <a:off x="3419302" y="6345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10" name="Oval 609"/>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73" name="Oval 672"/>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74" name="Oval 673"/>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706" name="Oval 705"/>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00" name="Group 599"/>
            <p:cNvGrpSpPr/>
            <p:nvPr/>
          </p:nvGrpSpPr>
          <p:grpSpPr>
            <a:xfrm>
              <a:off x="774465" y="2955858"/>
              <a:ext cx="79593" cy="410125"/>
              <a:chOff x="3419302" y="841663"/>
              <a:chExt cx="149629" cy="771004"/>
            </a:xfrm>
          </p:grpSpPr>
          <p:sp>
            <p:nvSpPr>
              <p:cNvPr id="605" name="Oval 604"/>
              <p:cNvSpPr/>
              <p:nvPr/>
            </p:nvSpPr>
            <p:spPr>
              <a:xfrm>
                <a:off x="3419302" y="84166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06" name="Oval 605"/>
              <p:cNvSpPr/>
              <p:nvPr/>
            </p:nvSpPr>
            <p:spPr>
              <a:xfrm>
                <a:off x="3419302" y="104878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07" name="Oval 606"/>
              <p:cNvSpPr/>
              <p:nvPr/>
            </p:nvSpPr>
            <p:spPr>
              <a:xfrm>
                <a:off x="3419302" y="1255913"/>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08" name="Oval 607"/>
              <p:cNvSpPr/>
              <p:nvPr/>
            </p:nvSpPr>
            <p:spPr>
              <a:xfrm>
                <a:off x="3419302" y="1463038"/>
                <a:ext cx="149629" cy="149629"/>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nvGrpSpPr>
            <p:cNvPr id="601" name="Group 600"/>
            <p:cNvGrpSpPr/>
            <p:nvPr/>
          </p:nvGrpSpPr>
          <p:grpSpPr>
            <a:xfrm>
              <a:off x="1285924" y="3019619"/>
              <a:ext cx="79593" cy="299948"/>
              <a:chOff x="1766538" y="3010947"/>
              <a:chExt cx="79593" cy="299948"/>
            </a:xfrm>
          </p:grpSpPr>
          <p:sp>
            <p:nvSpPr>
              <p:cNvPr id="602" name="Oval 601"/>
              <p:cNvSpPr/>
              <p:nvPr/>
            </p:nvSpPr>
            <p:spPr>
              <a:xfrm>
                <a:off x="1766538" y="3010947"/>
                <a:ext cx="79593" cy="79593"/>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03" name="Oval 602"/>
              <p:cNvSpPr/>
              <p:nvPr/>
            </p:nvSpPr>
            <p:spPr>
              <a:xfrm>
                <a:off x="1766538" y="3121124"/>
                <a:ext cx="79593" cy="79593"/>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sp>
            <p:nvSpPr>
              <p:cNvPr id="604" name="Oval 603"/>
              <p:cNvSpPr/>
              <p:nvPr/>
            </p:nvSpPr>
            <p:spPr>
              <a:xfrm>
                <a:off x="1766538" y="3231302"/>
                <a:ext cx="79593" cy="79593"/>
              </a:xfrm>
              <a:prstGeom prst="ellipse">
                <a:avLst/>
              </a:prstGeom>
              <a:solidFill>
                <a:schemeClr val="bg1"/>
              </a:solidFill>
              <a:ln w="3175">
                <a:solidFill>
                  <a:srgbClr val="13918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rgbClr val="0074BE"/>
                  </a:solidFill>
                </a:endParaRPr>
              </a:p>
            </p:txBody>
          </p:sp>
        </p:grpSp>
      </p:grpSp>
      <p:sp>
        <p:nvSpPr>
          <p:cNvPr id="332" name="TextBox 331"/>
          <p:cNvSpPr txBox="1"/>
          <p:nvPr/>
        </p:nvSpPr>
        <p:spPr>
          <a:xfrm>
            <a:off x="8965824" y="1468900"/>
            <a:ext cx="2530377" cy="487762"/>
          </a:xfrm>
          <a:prstGeom prst="rect">
            <a:avLst/>
          </a:prstGeom>
          <a:noFill/>
        </p:spPr>
        <p:txBody>
          <a:bodyPr wrap="square" rtlCol="0">
            <a:spAutoFit/>
          </a:bodyPr>
          <a:lstStyle>
            <a:defPPr>
              <a:defRPr lang="en-US"/>
            </a:defPPr>
            <a:lvl1pPr algn="ctr">
              <a:lnSpc>
                <a:spcPts val="1400"/>
              </a:lnSpc>
              <a:defRPr>
                <a:solidFill>
                  <a:srgbClr val="FFFFFF"/>
                </a:solidFill>
                <a:effectLst>
                  <a:outerShdw blurRad="38100" dist="38100" dir="2700000" algn="tl">
                    <a:srgbClr val="000000">
                      <a:alpha val="43137"/>
                    </a:srgbClr>
                  </a:outerShdw>
                </a:effectLst>
              </a:defRPr>
            </a:lvl1pPr>
          </a:lstStyle>
          <a:p>
            <a:r>
              <a:rPr lang="en-US" sz="2400" dirty="0"/>
              <a:t>Artificial Intelligence</a:t>
            </a:r>
          </a:p>
        </p:txBody>
      </p:sp>
    </p:spTree>
    <p:extLst>
      <p:ext uri="{BB962C8B-B14F-4D97-AF65-F5344CB8AC3E}">
        <p14:creationId xmlns:p14="http://schemas.microsoft.com/office/powerpoint/2010/main" val="118518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51"/>
                                        </p:tgtEl>
                                        <p:attrNameLst>
                                          <p:attrName>style.visibility</p:attrName>
                                        </p:attrNameLst>
                                      </p:cBhvr>
                                      <p:to>
                                        <p:strVal val="visible"/>
                                      </p:to>
                                    </p:set>
                                    <p:anim calcmode="lin" valueType="num">
                                      <p:cBhvr>
                                        <p:cTn id="7" dur="500" fill="hold"/>
                                        <p:tgtEl>
                                          <p:spTgt spid="551"/>
                                        </p:tgtEl>
                                        <p:attrNameLst>
                                          <p:attrName>ppt_w</p:attrName>
                                        </p:attrNameLst>
                                      </p:cBhvr>
                                      <p:tavLst>
                                        <p:tav tm="0">
                                          <p:val>
                                            <p:fltVal val="0"/>
                                          </p:val>
                                        </p:tav>
                                        <p:tav tm="100000">
                                          <p:val>
                                            <p:strVal val="#ppt_w"/>
                                          </p:val>
                                        </p:tav>
                                      </p:tavLst>
                                    </p:anim>
                                    <p:anim calcmode="lin" valueType="num">
                                      <p:cBhvr>
                                        <p:cTn id="8" dur="500" fill="hold"/>
                                        <p:tgtEl>
                                          <p:spTgt spid="551"/>
                                        </p:tgtEl>
                                        <p:attrNameLst>
                                          <p:attrName>ppt_h</p:attrName>
                                        </p:attrNameLst>
                                      </p:cBhvr>
                                      <p:tavLst>
                                        <p:tav tm="0">
                                          <p:val>
                                            <p:fltVal val="0"/>
                                          </p:val>
                                        </p:tav>
                                        <p:tav tm="100000">
                                          <p:val>
                                            <p:strVal val="#ppt_h"/>
                                          </p:val>
                                        </p:tav>
                                      </p:tavLst>
                                    </p:anim>
                                    <p:animEffect transition="in" filter="fade">
                                      <p:cBhvr>
                                        <p:cTn id="9" dur="500"/>
                                        <p:tgtEl>
                                          <p:spTgt spid="5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500"/>
                                        <p:tgtEl>
                                          <p:spTgt spid="575"/>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404"/>
                                        </p:tgtEl>
                                        <p:attrNameLst>
                                          <p:attrName>style.visibility</p:attrName>
                                        </p:attrNameLst>
                                      </p:cBhvr>
                                      <p:to>
                                        <p:strVal val="visible"/>
                                      </p:to>
                                    </p:set>
                                    <p:animEffect transition="in" filter="fade">
                                      <p:cBhvr>
                                        <p:cTn id="21" dur="500"/>
                                        <p:tgtEl>
                                          <p:spTgt spid="404"/>
                                        </p:tgtEl>
                                      </p:cBhvr>
                                    </p:animEffect>
                                  </p:childTnLst>
                                </p:cTn>
                              </p:par>
                              <p:par>
                                <p:cTn id="22" presetID="22" presetClass="entr" presetSubtype="8" fill="hold" grpId="0" nodeType="withEffect">
                                  <p:stCondLst>
                                    <p:cond delay="400"/>
                                  </p:stCondLst>
                                  <p:childTnLst>
                                    <p:set>
                                      <p:cBhvr>
                                        <p:cTn id="23" dur="1" fill="hold">
                                          <p:stCondLst>
                                            <p:cond delay="0"/>
                                          </p:stCondLst>
                                        </p:cTn>
                                        <p:tgtEl>
                                          <p:spTgt spid="280"/>
                                        </p:tgtEl>
                                        <p:attrNameLst>
                                          <p:attrName>style.visibility</p:attrName>
                                        </p:attrNameLst>
                                      </p:cBhvr>
                                      <p:to>
                                        <p:strVal val="visible"/>
                                      </p:to>
                                    </p:set>
                                    <p:animEffect transition="in" filter="wipe(left)">
                                      <p:cBhvr>
                                        <p:cTn id="24" dur="500"/>
                                        <p:tgtEl>
                                          <p:spTgt spid="280"/>
                                        </p:tgtEl>
                                      </p:cBhvr>
                                    </p:animEffect>
                                  </p:childTnLst>
                                </p:cTn>
                              </p:par>
                              <p:par>
                                <p:cTn id="25" presetID="22" presetClass="entr" presetSubtype="8" fill="hold" nodeType="withEffect">
                                  <p:stCondLst>
                                    <p:cond delay="400"/>
                                  </p:stCondLst>
                                  <p:childTnLst>
                                    <p:set>
                                      <p:cBhvr>
                                        <p:cTn id="26" dur="1" fill="hold">
                                          <p:stCondLst>
                                            <p:cond delay="0"/>
                                          </p:stCondLst>
                                        </p:cTn>
                                        <p:tgtEl>
                                          <p:spTgt spid="566"/>
                                        </p:tgtEl>
                                        <p:attrNameLst>
                                          <p:attrName>style.visibility</p:attrName>
                                        </p:attrNameLst>
                                      </p:cBhvr>
                                      <p:to>
                                        <p:strVal val="visible"/>
                                      </p:to>
                                    </p:set>
                                    <p:animEffect transition="in" filter="wipe(left)">
                                      <p:cBhvr>
                                        <p:cTn id="27" dur="500"/>
                                        <p:tgtEl>
                                          <p:spTgt spid="566"/>
                                        </p:tgtEl>
                                      </p:cBhvr>
                                    </p:animEffect>
                                  </p:childTnLst>
                                </p:cTn>
                              </p:par>
                            </p:childTnLst>
                          </p:cTn>
                        </p:par>
                        <p:par>
                          <p:cTn id="28" fill="hold">
                            <p:stCondLst>
                              <p:cond delay="1400"/>
                            </p:stCondLst>
                            <p:childTnLst>
                              <p:par>
                                <p:cTn id="29" presetID="53" presetClass="entr" presetSubtype="16" fill="hold" grpId="0" nodeType="afterEffect">
                                  <p:stCondLst>
                                    <p:cond delay="0"/>
                                  </p:stCondLst>
                                  <p:childTnLst>
                                    <p:set>
                                      <p:cBhvr>
                                        <p:cTn id="30" dur="1" fill="hold">
                                          <p:stCondLst>
                                            <p:cond delay="0"/>
                                          </p:stCondLst>
                                        </p:cTn>
                                        <p:tgtEl>
                                          <p:spTgt spid="233"/>
                                        </p:tgtEl>
                                        <p:attrNameLst>
                                          <p:attrName>style.visibility</p:attrName>
                                        </p:attrNameLst>
                                      </p:cBhvr>
                                      <p:to>
                                        <p:strVal val="visible"/>
                                      </p:to>
                                    </p:set>
                                    <p:anim calcmode="lin" valueType="num">
                                      <p:cBhvr>
                                        <p:cTn id="31" dur="500" fill="hold"/>
                                        <p:tgtEl>
                                          <p:spTgt spid="233"/>
                                        </p:tgtEl>
                                        <p:attrNameLst>
                                          <p:attrName>ppt_w</p:attrName>
                                        </p:attrNameLst>
                                      </p:cBhvr>
                                      <p:tavLst>
                                        <p:tav tm="0">
                                          <p:val>
                                            <p:fltVal val="0"/>
                                          </p:val>
                                        </p:tav>
                                        <p:tav tm="100000">
                                          <p:val>
                                            <p:strVal val="#ppt_w"/>
                                          </p:val>
                                        </p:tav>
                                      </p:tavLst>
                                    </p:anim>
                                    <p:anim calcmode="lin" valueType="num">
                                      <p:cBhvr>
                                        <p:cTn id="32" dur="500" fill="hold"/>
                                        <p:tgtEl>
                                          <p:spTgt spid="233"/>
                                        </p:tgtEl>
                                        <p:attrNameLst>
                                          <p:attrName>ppt_h</p:attrName>
                                        </p:attrNameLst>
                                      </p:cBhvr>
                                      <p:tavLst>
                                        <p:tav tm="0">
                                          <p:val>
                                            <p:fltVal val="0"/>
                                          </p:val>
                                        </p:tav>
                                        <p:tav tm="100000">
                                          <p:val>
                                            <p:strVal val="#ppt_h"/>
                                          </p:val>
                                        </p:tav>
                                      </p:tavLst>
                                    </p:anim>
                                    <p:animEffect transition="in" filter="fade">
                                      <p:cBhvr>
                                        <p:cTn id="33" dur="500"/>
                                        <p:tgtEl>
                                          <p:spTgt spid="233"/>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70"/>
                                        </p:tgtEl>
                                        <p:attrNameLst>
                                          <p:attrName>style.visibility</p:attrName>
                                        </p:attrNameLst>
                                      </p:cBhvr>
                                      <p:to>
                                        <p:strVal val="visible"/>
                                      </p:to>
                                    </p:set>
                                    <p:anim calcmode="lin" valueType="num">
                                      <p:cBhvr>
                                        <p:cTn id="39" dur="500" fill="hold"/>
                                        <p:tgtEl>
                                          <p:spTgt spid="570"/>
                                        </p:tgtEl>
                                        <p:attrNameLst>
                                          <p:attrName>ppt_w</p:attrName>
                                        </p:attrNameLst>
                                      </p:cBhvr>
                                      <p:tavLst>
                                        <p:tav tm="0">
                                          <p:val>
                                            <p:fltVal val="0"/>
                                          </p:val>
                                        </p:tav>
                                        <p:tav tm="100000">
                                          <p:val>
                                            <p:strVal val="#ppt_w"/>
                                          </p:val>
                                        </p:tav>
                                      </p:tavLst>
                                    </p:anim>
                                    <p:anim calcmode="lin" valueType="num">
                                      <p:cBhvr>
                                        <p:cTn id="40" dur="500" fill="hold"/>
                                        <p:tgtEl>
                                          <p:spTgt spid="570"/>
                                        </p:tgtEl>
                                        <p:attrNameLst>
                                          <p:attrName>ppt_h</p:attrName>
                                        </p:attrNameLst>
                                      </p:cBhvr>
                                      <p:tavLst>
                                        <p:tav tm="0">
                                          <p:val>
                                            <p:fltVal val="0"/>
                                          </p:val>
                                        </p:tav>
                                        <p:tav tm="100000">
                                          <p:val>
                                            <p:strVal val="#ppt_h"/>
                                          </p:val>
                                        </p:tav>
                                      </p:tavLst>
                                    </p:anim>
                                    <p:animEffect transition="in" filter="fade">
                                      <p:cBhvr>
                                        <p:cTn id="41" dur="500"/>
                                        <p:tgtEl>
                                          <p:spTgt spid="57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81"/>
                                        </p:tgtEl>
                                        <p:attrNameLst>
                                          <p:attrName>style.visibility</p:attrName>
                                        </p:attrNameLst>
                                      </p:cBhvr>
                                      <p:to>
                                        <p:strVal val="visible"/>
                                      </p:to>
                                    </p:set>
                                    <p:animEffect transition="in" filter="wipe(left)">
                                      <p:cBhvr>
                                        <p:cTn id="44" dur="500"/>
                                        <p:tgtEl>
                                          <p:spTgt spid="281"/>
                                        </p:tgtEl>
                                      </p:cBhvr>
                                    </p:animEffect>
                                  </p:childTnLst>
                                </p:cTn>
                              </p:par>
                              <p:par>
                                <p:cTn id="45" presetID="10" presetClass="entr" presetSubtype="0" fill="hold" nodeType="withEffect">
                                  <p:stCondLst>
                                    <p:cond delay="0"/>
                                  </p:stCondLst>
                                  <p:childTnLst>
                                    <p:set>
                                      <p:cBhvr>
                                        <p:cTn id="46" dur="1" fill="hold">
                                          <p:stCondLst>
                                            <p:cond delay="0"/>
                                          </p:stCondLst>
                                        </p:cTn>
                                        <p:tgtEl>
                                          <p:spTgt spid="579"/>
                                        </p:tgtEl>
                                        <p:attrNameLst>
                                          <p:attrName>style.visibility</p:attrName>
                                        </p:attrNameLst>
                                      </p:cBhvr>
                                      <p:to>
                                        <p:strVal val="visible"/>
                                      </p:to>
                                    </p:set>
                                    <p:animEffect transition="in" filter="fade">
                                      <p:cBhvr>
                                        <p:cTn id="47" dur="500"/>
                                        <p:tgtEl>
                                          <p:spTgt spid="579"/>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22" presetClass="entr" presetSubtype="8" fill="hold" nodeType="withEffect">
                                  <p:stCondLst>
                                    <p:cond delay="200"/>
                                  </p:stCondLst>
                                  <p:childTnLst>
                                    <p:set>
                                      <p:cBhvr>
                                        <p:cTn id="52" dur="1" fill="hold">
                                          <p:stCondLst>
                                            <p:cond delay="0"/>
                                          </p:stCondLst>
                                        </p:cTn>
                                        <p:tgtEl>
                                          <p:spTgt spid="572"/>
                                        </p:tgtEl>
                                        <p:attrNameLst>
                                          <p:attrName>style.visibility</p:attrName>
                                        </p:attrNameLst>
                                      </p:cBhvr>
                                      <p:to>
                                        <p:strVal val="visible"/>
                                      </p:to>
                                    </p:set>
                                    <p:animEffect transition="in" filter="wipe(left)">
                                      <p:cBhvr>
                                        <p:cTn id="53" dur="500"/>
                                        <p:tgtEl>
                                          <p:spTgt spid="572"/>
                                        </p:tgtEl>
                                      </p:cBhvr>
                                    </p:animEffect>
                                  </p:childTnLst>
                                </p:cTn>
                              </p:par>
                            </p:childTnLst>
                          </p:cTn>
                        </p:par>
                        <p:par>
                          <p:cTn id="54" fill="hold">
                            <p:stCondLst>
                              <p:cond delay="2100"/>
                            </p:stCondLst>
                            <p:childTnLst>
                              <p:par>
                                <p:cTn id="55" presetID="53" presetClass="entr" presetSubtype="16" fill="hold" grpId="0" nodeType="afterEffect">
                                  <p:stCondLst>
                                    <p:cond delay="0"/>
                                  </p:stCondLst>
                                  <p:childTnLst>
                                    <p:set>
                                      <p:cBhvr>
                                        <p:cTn id="56" dur="1" fill="hold">
                                          <p:stCondLst>
                                            <p:cond delay="0"/>
                                          </p:stCondLst>
                                        </p:cTn>
                                        <p:tgtEl>
                                          <p:spTgt spid="534"/>
                                        </p:tgtEl>
                                        <p:attrNameLst>
                                          <p:attrName>style.visibility</p:attrName>
                                        </p:attrNameLst>
                                      </p:cBhvr>
                                      <p:to>
                                        <p:strVal val="visible"/>
                                      </p:to>
                                    </p:set>
                                    <p:anim calcmode="lin" valueType="num">
                                      <p:cBhvr>
                                        <p:cTn id="57" dur="500" fill="hold"/>
                                        <p:tgtEl>
                                          <p:spTgt spid="534"/>
                                        </p:tgtEl>
                                        <p:attrNameLst>
                                          <p:attrName>ppt_w</p:attrName>
                                        </p:attrNameLst>
                                      </p:cBhvr>
                                      <p:tavLst>
                                        <p:tav tm="0">
                                          <p:val>
                                            <p:fltVal val="0"/>
                                          </p:val>
                                        </p:tav>
                                        <p:tav tm="100000">
                                          <p:val>
                                            <p:strVal val="#ppt_w"/>
                                          </p:val>
                                        </p:tav>
                                      </p:tavLst>
                                    </p:anim>
                                    <p:anim calcmode="lin" valueType="num">
                                      <p:cBhvr>
                                        <p:cTn id="58" dur="500" fill="hold"/>
                                        <p:tgtEl>
                                          <p:spTgt spid="534"/>
                                        </p:tgtEl>
                                        <p:attrNameLst>
                                          <p:attrName>ppt_h</p:attrName>
                                        </p:attrNameLst>
                                      </p:cBhvr>
                                      <p:tavLst>
                                        <p:tav tm="0">
                                          <p:val>
                                            <p:fltVal val="0"/>
                                          </p:val>
                                        </p:tav>
                                        <p:tav tm="100000">
                                          <p:val>
                                            <p:strVal val="#ppt_h"/>
                                          </p:val>
                                        </p:tav>
                                      </p:tavLst>
                                    </p:anim>
                                    <p:animEffect transition="in" filter="fade">
                                      <p:cBhvr>
                                        <p:cTn id="59" dur="500"/>
                                        <p:tgtEl>
                                          <p:spTgt spid="53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57"/>
                                        </p:tgtEl>
                                        <p:attrNameLst>
                                          <p:attrName>style.visibility</p:attrName>
                                        </p:attrNameLst>
                                      </p:cBhvr>
                                      <p:to>
                                        <p:strVal val="visible"/>
                                      </p:to>
                                    </p:set>
                                    <p:anim calcmode="lin" valueType="num">
                                      <p:cBhvr>
                                        <p:cTn id="62" dur="500" fill="hold"/>
                                        <p:tgtEl>
                                          <p:spTgt spid="557"/>
                                        </p:tgtEl>
                                        <p:attrNameLst>
                                          <p:attrName>ppt_w</p:attrName>
                                        </p:attrNameLst>
                                      </p:cBhvr>
                                      <p:tavLst>
                                        <p:tav tm="0">
                                          <p:val>
                                            <p:fltVal val="0"/>
                                          </p:val>
                                        </p:tav>
                                        <p:tav tm="100000">
                                          <p:val>
                                            <p:strVal val="#ppt_w"/>
                                          </p:val>
                                        </p:tav>
                                      </p:tavLst>
                                    </p:anim>
                                    <p:anim calcmode="lin" valueType="num">
                                      <p:cBhvr>
                                        <p:cTn id="63" dur="500" fill="hold"/>
                                        <p:tgtEl>
                                          <p:spTgt spid="557"/>
                                        </p:tgtEl>
                                        <p:attrNameLst>
                                          <p:attrName>ppt_h</p:attrName>
                                        </p:attrNameLst>
                                      </p:cBhvr>
                                      <p:tavLst>
                                        <p:tav tm="0">
                                          <p:val>
                                            <p:fltVal val="0"/>
                                          </p:val>
                                        </p:tav>
                                        <p:tav tm="100000">
                                          <p:val>
                                            <p:strVal val="#ppt_h"/>
                                          </p:val>
                                        </p:tav>
                                      </p:tavLst>
                                    </p:anim>
                                    <p:animEffect transition="in" filter="fade">
                                      <p:cBhvr>
                                        <p:cTn id="64" dur="500"/>
                                        <p:tgtEl>
                                          <p:spTgt spid="55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83"/>
                                        </p:tgtEl>
                                        <p:attrNameLst>
                                          <p:attrName>style.visibility</p:attrName>
                                        </p:attrNameLst>
                                      </p:cBhvr>
                                      <p:to>
                                        <p:strVal val="visible"/>
                                      </p:to>
                                    </p:set>
                                    <p:animEffect transition="in" filter="wipe(left)">
                                      <p:cBhvr>
                                        <p:cTn id="67" dur="500"/>
                                        <p:tgtEl>
                                          <p:spTgt spid="283"/>
                                        </p:tgtEl>
                                      </p:cBhvr>
                                    </p:animEffect>
                                  </p:childTnLst>
                                </p:cTn>
                              </p:par>
                              <p:par>
                                <p:cTn id="68" presetID="10" presetClass="entr" presetSubtype="0" fill="hold" nodeType="withEffect">
                                  <p:stCondLst>
                                    <p:cond delay="0"/>
                                  </p:stCondLst>
                                  <p:childTnLst>
                                    <p:set>
                                      <p:cBhvr>
                                        <p:cTn id="69" dur="1" fill="hold">
                                          <p:stCondLst>
                                            <p:cond delay="0"/>
                                          </p:stCondLst>
                                        </p:cTn>
                                        <p:tgtEl>
                                          <p:spTgt spid="719"/>
                                        </p:tgtEl>
                                        <p:attrNameLst>
                                          <p:attrName>style.visibility</p:attrName>
                                        </p:attrNameLst>
                                      </p:cBhvr>
                                      <p:to>
                                        <p:strVal val="visible"/>
                                      </p:to>
                                    </p:set>
                                    <p:animEffect transition="in" filter="fade">
                                      <p:cBhvr>
                                        <p:cTn id="70" dur="500"/>
                                        <p:tgtEl>
                                          <p:spTgt spid="719"/>
                                        </p:tgtEl>
                                      </p:cBhvr>
                                    </p:animEffect>
                                  </p:childTnLst>
                                </p:cTn>
                              </p:par>
                              <p:par>
                                <p:cTn id="71" presetID="22" presetClass="entr" presetSubtype="8" fill="hold" nodeType="withEffect">
                                  <p:stCondLst>
                                    <p:cond delay="20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715"/>
                                        </p:tgtEl>
                                        <p:attrNameLst>
                                          <p:attrName>style.visibility</p:attrName>
                                        </p:attrNameLst>
                                      </p:cBhvr>
                                      <p:to>
                                        <p:strVal val="visible"/>
                                      </p:to>
                                    </p:set>
                                    <p:anim calcmode="lin" valueType="num">
                                      <p:cBhvr>
                                        <p:cTn id="76" dur="500" fill="hold"/>
                                        <p:tgtEl>
                                          <p:spTgt spid="715"/>
                                        </p:tgtEl>
                                        <p:attrNameLst>
                                          <p:attrName>ppt_w</p:attrName>
                                        </p:attrNameLst>
                                      </p:cBhvr>
                                      <p:tavLst>
                                        <p:tav tm="0">
                                          <p:val>
                                            <p:fltVal val="0"/>
                                          </p:val>
                                        </p:tav>
                                        <p:tav tm="100000">
                                          <p:val>
                                            <p:strVal val="#ppt_w"/>
                                          </p:val>
                                        </p:tav>
                                      </p:tavLst>
                                    </p:anim>
                                    <p:anim calcmode="lin" valueType="num">
                                      <p:cBhvr>
                                        <p:cTn id="77" dur="500" fill="hold"/>
                                        <p:tgtEl>
                                          <p:spTgt spid="715"/>
                                        </p:tgtEl>
                                        <p:attrNameLst>
                                          <p:attrName>ppt_h</p:attrName>
                                        </p:attrNameLst>
                                      </p:cBhvr>
                                      <p:tavLst>
                                        <p:tav tm="0">
                                          <p:val>
                                            <p:fltVal val="0"/>
                                          </p:val>
                                        </p:tav>
                                        <p:tav tm="100000">
                                          <p:val>
                                            <p:strVal val="#ppt_h"/>
                                          </p:val>
                                        </p:tav>
                                      </p:tavLst>
                                    </p:anim>
                                    <p:animEffect transition="in" filter="fade">
                                      <p:cBhvr>
                                        <p:cTn id="78" dur="500"/>
                                        <p:tgtEl>
                                          <p:spTgt spid="71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84"/>
                                        </p:tgtEl>
                                        <p:attrNameLst>
                                          <p:attrName>style.visibility</p:attrName>
                                        </p:attrNameLst>
                                      </p:cBhvr>
                                      <p:to>
                                        <p:strVal val="visible"/>
                                      </p:to>
                                    </p:set>
                                    <p:animEffect transition="in" filter="wipe(left)">
                                      <p:cBhvr>
                                        <p:cTn id="81" dur="500"/>
                                        <p:tgtEl>
                                          <p:spTgt spid="284"/>
                                        </p:tgtEl>
                                      </p:cBhvr>
                                    </p:animEffect>
                                  </p:childTnLst>
                                </p:cTn>
                              </p:par>
                              <p:par>
                                <p:cTn id="82" presetID="22" presetClass="entr" presetSubtype="4"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wipe(down)">
                                      <p:cBhvr>
                                        <p:cTn id="84" dur="500"/>
                                        <p:tgtEl>
                                          <p:spTgt spid="4"/>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539"/>
                                        </p:tgtEl>
                                        <p:attrNameLst>
                                          <p:attrName>style.visibility</p:attrName>
                                        </p:attrNameLst>
                                      </p:cBhvr>
                                      <p:to>
                                        <p:strVal val="visible"/>
                                      </p:to>
                                    </p:set>
                                    <p:animEffect transition="in" filter="wipe(down)">
                                      <p:cBhvr>
                                        <p:cTn id="87" dur="500"/>
                                        <p:tgtEl>
                                          <p:spTgt spid="53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332"/>
                                        </p:tgtEl>
                                        <p:attrNameLst>
                                          <p:attrName>style.visibility</p:attrName>
                                        </p:attrNameLst>
                                      </p:cBhvr>
                                      <p:to>
                                        <p:strVal val="visible"/>
                                      </p:to>
                                    </p:set>
                                    <p:anim calcmode="lin" valueType="num">
                                      <p:cBhvr>
                                        <p:cTn id="90" dur="500" fill="hold"/>
                                        <p:tgtEl>
                                          <p:spTgt spid="332"/>
                                        </p:tgtEl>
                                        <p:attrNameLst>
                                          <p:attrName>ppt_w</p:attrName>
                                        </p:attrNameLst>
                                      </p:cBhvr>
                                      <p:tavLst>
                                        <p:tav tm="0">
                                          <p:val>
                                            <p:fltVal val="0"/>
                                          </p:val>
                                        </p:tav>
                                        <p:tav tm="100000">
                                          <p:val>
                                            <p:strVal val="#ppt_w"/>
                                          </p:val>
                                        </p:tav>
                                      </p:tavLst>
                                    </p:anim>
                                    <p:anim calcmode="lin" valueType="num">
                                      <p:cBhvr>
                                        <p:cTn id="91" dur="500" fill="hold"/>
                                        <p:tgtEl>
                                          <p:spTgt spid="332"/>
                                        </p:tgtEl>
                                        <p:attrNameLst>
                                          <p:attrName>ppt_h</p:attrName>
                                        </p:attrNameLst>
                                      </p:cBhvr>
                                      <p:tavLst>
                                        <p:tav tm="0">
                                          <p:val>
                                            <p:fltVal val="0"/>
                                          </p:val>
                                        </p:tav>
                                        <p:tav tm="100000">
                                          <p:val>
                                            <p:strVal val="#ppt_h"/>
                                          </p:val>
                                        </p:tav>
                                      </p:tavLst>
                                    </p:anim>
                                    <p:animEffect transition="in" filter="fade">
                                      <p:cBhvr>
                                        <p:cTn id="92"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P spid="281" grpId="0" animBg="1"/>
      <p:bldP spid="283" grpId="0" animBg="1"/>
      <p:bldP spid="551" grpId="0" animBg="1"/>
      <p:bldP spid="557" grpId="0" animBg="1"/>
      <p:bldP spid="570" grpId="0" animBg="1"/>
      <p:bldP spid="715" grpId="0" animBg="1"/>
      <p:bldP spid="24" grpId="0"/>
      <p:bldP spid="34" grpId="0"/>
      <p:bldP spid="233" grpId="0"/>
      <p:bldP spid="534" grpId="0"/>
      <p:bldP spid="284" grpId="0" animBg="1"/>
      <p:bldP spid="539" grpId="0"/>
      <p:bldP spid="404" grpId="0"/>
      <p:bldP spid="33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2F04-5E74-0589-9028-F07A949D6AE3}"/>
              </a:ext>
            </a:extLst>
          </p:cNvPr>
          <p:cNvSpPr>
            <a:spLocks noGrp="1"/>
          </p:cNvSpPr>
          <p:nvPr>
            <p:ph type="title"/>
          </p:nvPr>
        </p:nvSpPr>
        <p:spPr>
          <a:xfrm>
            <a:off x="252919" y="1123837"/>
            <a:ext cx="3104056" cy="4601183"/>
          </a:xfrm>
        </p:spPr>
        <p:txBody>
          <a:bodyPr/>
          <a:lstStyle/>
          <a:p>
            <a:r>
              <a:rPr lang="en-US" dirty="0"/>
              <a:t>Why Now?… </a:t>
            </a:r>
            <a:br>
              <a:rPr lang="en-US" dirty="0"/>
            </a:br>
            <a:r>
              <a:rPr lang="en-US" i="1" dirty="0"/>
              <a:t>a little history</a:t>
            </a:r>
          </a:p>
        </p:txBody>
      </p:sp>
      <p:sp>
        <p:nvSpPr>
          <p:cNvPr id="3" name="Content Placeholder 2">
            <a:extLst>
              <a:ext uri="{FF2B5EF4-FFF2-40B4-BE49-F238E27FC236}">
                <a16:creationId xmlns:a16="http://schemas.microsoft.com/office/drawing/2014/main" id="{D6969B2B-EDA2-5FDB-0E51-57D35B6BB17F}"/>
              </a:ext>
            </a:extLst>
          </p:cNvPr>
          <p:cNvSpPr>
            <a:spLocks noGrp="1"/>
          </p:cNvSpPr>
          <p:nvPr>
            <p:ph idx="1"/>
          </p:nvPr>
        </p:nvSpPr>
        <p:spPr/>
        <p:txBody>
          <a:bodyPr>
            <a:normAutofit/>
          </a:bodyPr>
          <a:lstStyle/>
          <a:p>
            <a:r>
              <a:rPr lang="en-US" b="1" dirty="0"/>
              <a:t>1950s – Early Foundations of AI</a:t>
            </a:r>
          </a:p>
          <a:p>
            <a:pPr lvl="1"/>
            <a:r>
              <a:rPr lang="en-US" dirty="0"/>
              <a:t>1956: Dartmouth Conference – AI as a formal field of study.</a:t>
            </a:r>
          </a:p>
          <a:p>
            <a:pPr lvl="1"/>
            <a:r>
              <a:rPr lang="en-US" dirty="0"/>
              <a:t>1958: Perceptron – Introduction of learning from data in neural networks.</a:t>
            </a:r>
          </a:p>
          <a:p>
            <a:r>
              <a:rPr lang="en-US" b="1" dirty="0"/>
              <a:t>1980s – Revival of Neural Networks</a:t>
            </a:r>
          </a:p>
          <a:p>
            <a:pPr lvl="1"/>
            <a:r>
              <a:rPr lang="en-US" dirty="0"/>
              <a:t>1986: Backpropagation Algorithm (Geoffrey Hinton) – Allowed neural networks to learn complex patterns, establishing the foundation for deep learning.</a:t>
            </a:r>
          </a:p>
          <a:p>
            <a:r>
              <a:rPr lang="en-US" b="1" dirty="0"/>
              <a:t>2000s – Early Deep Learning Advances</a:t>
            </a:r>
          </a:p>
          <a:p>
            <a:pPr lvl="1"/>
            <a:r>
              <a:rPr lang="en-US" b="1" dirty="0"/>
              <a:t>1998: </a:t>
            </a:r>
            <a:r>
              <a:rPr lang="en-US" dirty="0"/>
              <a:t>Convolutional Neural Networks (CNNs) CNNs laid the groundwork for modern </a:t>
            </a:r>
            <a:r>
              <a:rPr lang="en-US" b="1" u="sng" dirty="0"/>
              <a:t>computer vision applications</a:t>
            </a:r>
            <a:r>
              <a:rPr lang="en-US" dirty="0"/>
              <a:t>.</a:t>
            </a:r>
          </a:p>
          <a:p>
            <a:pPr lvl="1"/>
            <a:r>
              <a:rPr lang="en-US" b="1" dirty="0"/>
              <a:t>2006</a:t>
            </a:r>
            <a:r>
              <a:rPr lang="en-US" dirty="0"/>
              <a:t>: Deep Belief Networks (Geoffrey Hinton) – Demonstrated </a:t>
            </a:r>
            <a:r>
              <a:rPr lang="en-US" u="sng" dirty="0"/>
              <a:t>feasibility of deeper networks</a:t>
            </a:r>
            <a:r>
              <a:rPr lang="en-US" dirty="0"/>
              <a:t>, sparking renewed interest in deep learning.</a:t>
            </a:r>
          </a:p>
          <a:p>
            <a:pPr lvl="1"/>
            <a:r>
              <a:rPr lang="en-US" b="1" dirty="0"/>
              <a:t>2009</a:t>
            </a:r>
            <a:r>
              <a:rPr lang="en-US" dirty="0"/>
              <a:t>: </a:t>
            </a:r>
            <a:r>
              <a:rPr lang="en-US" b="1" u="sng" dirty="0"/>
              <a:t>Big Data Era</a:t>
            </a:r>
            <a:r>
              <a:rPr lang="en-US" dirty="0"/>
              <a:t> – Growth in digital data provided essential resources for training advanced AI models.</a:t>
            </a:r>
          </a:p>
        </p:txBody>
      </p:sp>
    </p:spTree>
    <p:extLst>
      <p:ext uri="{BB962C8B-B14F-4D97-AF65-F5344CB8AC3E}">
        <p14:creationId xmlns:p14="http://schemas.microsoft.com/office/powerpoint/2010/main" val="3714099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D4E5-4643-F9AF-27A3-8DD4778E0F9B}"/>
              </a:ext>
            </a:extLst>
          </p:cNvPr>
          <p:cNvSpPr>
            <a:spLocks noGrp="1"/>
          </p:cNvSpPr>
          <p:nvPr>
            <p:ph type="title"/>
          </p:nvPr>
        </p:nvSpPr>
        <p:spPr>
          <a:xfrm>
            <a:off x="252919" y="1123837"/>
            <a:ext cx="3079004" cy="4601183"/>
          </a:xfrm>
        </p:spPr>
        <p:txBody>
          <a:bodyPr/>
          <a:lstStyle/>
          <a:p>
            <a:r>
              <a:rPr lang="en-US" dirty="0"/>
              <a:t>Why Now? … </a:t>
            </a:r>
            <a:r>
              <a:rPr lang="en-US" i="1" dirty="0"/>
              <a:t>recent advances </a:t>
            </a:r>
            <a:br>
              <a:rPr lang="en-US" dirty="0"/>
            </a:br>
            <a:endParaRPr lang="en-US" dirty="0"/>
          </a:p>
        </p:txBody>
      </p:sp>
      <p:sp>
        <p:nvSpPr>
          <p:cNvPr id="3" name="Content Placeholder 2">
            <a:extLst>
              <a:ext uri="{FF2B5EF4-FFF2-40B4-BE49-F238E27FC236}">
                <a16:creationId xmlns:a16="http://schemas.microsoft.com/office/drawing/2014/main" id="{F55CA06D-509B-0007-3285-3013DEB35B86}"/>
              </a:ext>
            </a:extLst>
          </p:cNvPr>
          <p:cNvSpPr>
            <a:spLocks noGrp="1"/>
          </p:cNvSpPr>
          <p:nvPr>
            <p:ph idx="1"/>
          </p:nvPr>
        </p:nvSpPr>
        <p:spPr/>
        <p:txBody>
          <a:bodyPr>
            <a:normAutofit/>
          </a:bodyPr>
          <a:lstStyle/>
          <a:p>
            <a:r>
              <a:rPr lang="en-US" dirty="0"/>
              <a:t>2010s – Breakthroughs in AI Applications</a:t>
            </a:r>
          </a:p>
          <a:p>
            <a:pPr lvl="1"/>
            <a:r>
              <a:rPr lang="en-US" dirty="0"/>
              <a:t>2012: </a:t>
            </a:r>
            <a:r>
              <a:rPr lang="en-US" b="1" u="sng" dirty="0"/>
              <a:t>ImageNet Competition </a:t>
            </a:r>
            <a:r>
              <a:rPr lang="en-US" dirty="0"/>
              <a:t>(</a:t>
            </a:r>
            <a:r>
              <a:rPr lang="en-US" dirty="0" err="1"/>
              <a:t>AlexNet</a:t>
            </a:r>
            <a:r>
              <a:rPr lang="en-US" dirty="0"/>
              <a:t> by Hinton’s team) – Achieved significant image recognition advances, marking deep learning’s breakthrough.</a:t>
            </a:r>
          </a:p>
          <a:p>
            <a:pPr lvl="1"/>
            <a:r>
              <a:rPr lang="en-US" dirty="0"/>
              <a:t>2014: (GANs) – New capabilities in creative applications. Generative Adversarial Networks – Allowed neural networks to </a:t>
            </a:r>
            <a:r>
              <a:rPr lang="en-US" b="1" dirty="0"/>
              <a:t>GENERATE</a:t>
            </a:r>
            <a:r>
              <a:rPr lang="en-US" dirty="0"/>
              <a:t>.</a:t>
            </a:r>
          </a:p>
          <a:p>
            <a:pPr lvl="1"/>
            <a:r>
              <a:rPr lang="en-US" dirty="0"/>
              <a:t>2016: AlphaGo – Milestone in strategic AI, defeating a Go champion.</a:t>
            </a:r>
          </a:p>
          <a:p>
            <a:pPr lvl="1"/>
            <a:r>
              <a:rPr lang="en-US" dirty="0"/>
              <a:t>2017: “Attention is all you Need” Transformers and Self-Attention</a:t>
            </a:r>
          </a:p>
          <a:p>
            <a:pPr lvl="1"/>
            <a:r>
              <a:rPr lang="en-US" dirty="0"/>
              <a:t>2018: BERT – Revolutionized natural language processing.</a:t>
            </a:r>
          </a:p>
          <a:p>
            <a:r>
              <a:rPr lang="en-US" dirty="0"/>
              <a:t>2020s – AI enters Everyday Life</a:t>
            </a:r>
          </a:p>
          <a:p>
            <a:pPr lvl="1"/>
            <a:r>
              <a:rPr lang="en-US" dirty="0"/>
              <a:t>2020: GPT-3 – Transformational text generation, bringing AI to content creation.</a:t>
            </a:r>
          </a:p>
          <a:p>
            <a:pPr lvl="1"/>
            <a:r>
              <a:rPr lang="en-US" dirty="0"/>
              <a:t>2022-2023: Generative AI Boom – Mainstream adoption of generative AI with tools like ChatGPT.</a:t>
            </a:r>
          </a:p>
          <a:p>
            <a:r>
              <a:rPr lang="en-US" dirty="0"/>
              <a:t>Present Day: Widespread AI Integration</a:t>
            </a:r>
          </a:p>
        </p:txBody>
      </p:sp>
    </p:spTree>
    <p:extLst>
      <p:ext uri="{BB962C8B-B14F-4D97-AF65-F5344CB8AC3E}">
        <p14:creationId xmlns:p14="http://schemas.microsoft.com/office/powerpoint/2010/main" val="90929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igzag indicator line">
            <a:extLst>
              <a:ext uri="{FF2B5EF4-FFF2-40B4-BE49-F238E27FC236}">
                <a16:creationId xmlns:a16="http://schemas.microsoft.com/office/drawing/2014/main" id="{ADB672FE-8FC1-441E-7ECF-231F4A515F40}"/>
              </a:ext>
            </a:extLst>
          </p:cNvPr>
          <p:cNvPicPr>
            <a:picLocks noChangeAspect="1"/>
          </p:cNvPicPr>
          <p:nvPr/>
        </p:nvPicPr>
        <p:blipFill>
          <a:blip r:embed="rId2" cstate="print">
            <a:duotone>
              <a:schemeClr val="bg2">
                <a:shade val="45000"/>
                <a:satMod val="135000"/>
              </a:schemeClr>
              <a:prstClr val="white"/>
            </a:duotone>
            <a:alphaModFix amt="25000"/>
            <a:extLst>
              <a:ext uri="{28A0092B-C50C-407E-A947-70E740481C1C}">
                <a14:useLocalDpi xmlns:a14="http://schemas.microsoft.com/office/drawing/2010/main"/>
              </a:ext>
            </a:extLst>
          </a:blip>
          <a:srcRect r="-1"/>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4614271-4415-BC44-A18F-2B1284EDAA7B}"/>
              </a:ext>
            </a:extLst>
          </p:cNvPr>
          <p:cNvSpPr>
            <a:spLocks noGrp="1"/>
          </p:cNvSpPr>
          <p:nvPr>
            <p:ph type="title"/>
          </p:nvPr>
        </p:nvSpPr>
        <p:spPr>
          <a:xfrm>
            <a:off x="252919" y="1123837"/>
            <a:ext cx="2947482" cy="4601183"/>
          </a:xfrm>
        </p:spPr>
        <p:txBody>
          <a:bodyPr>
            <a:normAutofit/>
          </a:bodyPr>
          <a:lstStyle/>
          <a:p>
            <a:r>
              <a:rPr lang="en-US" dirty="0"/>
              <a:t>History..</a:t>
            </a:r>
          </a:p>
        </p:txBody>
      </p:sp>
      <p:sp>
        <p:nvSpPr>
          <p:cNvPr id="3" name="Content Placeholder 2">
            <a:extLst>
              <a:ext uri="{FF2B5EF4-FFF2-40B4-BE49-F238E27FC236}">
                <a16:creationId xmlns:a16="http://schemas.microsoft.com/office/drawing/2014/main" id="{996C8BC2-5228-C061-C806-C5275347528B}"/>
              </a:ext>
            </a:extLst>
          </p:cNvPr>
          <p:cNvSpPr>
            <a:spLocks noGrp="1"/>
          </p:cNvSpPr>
          <p:nvPr>
            <p:ph idx="1"/>
          </p:nvPr>
        </p:nvSpPr>
        <p:spPr>
          <a:xfrm>
            <a:off x="3869268" y="263047"/>
            <a:ext cx="7315200" cy="6400800"/>
          </a:xfrm>
        </p:spPr>
        <p:txBody>
          <a:bodyPr>
            <a:normAutofit/>
          </a:bodyPr>
          <a:lstStyle/>
          <a:p>
            <a:r>
              <a:rPr lang="en-US" sz="1600" dirty="0"/>
              <a:t>1956: Dartmouth Conference – Formalized AI as a field.</a:t>
            </a:r>
          </a:p>
          <a:p>
            <a:r>
              <a:rPr lang="en-US" sz="1600" dirty="0"/>
              <a:t>1958: Perceptron – Early neural network model.</a:t>
            </a:r>
          </a:p>
          <a:p>
            <a:r>
              <a:rPr lang="en-US" sz="1600" dirty="0"/>
              <a:t>1986: Backpropagation (Hinton) – Enabled learning in neural networks.</a:t>
            </a:r>
          </a:p>
          <a:p>
            <a:r>
              <a:rPr lang="en-US" sz="1600" dirty="0"/>
              <a:t>1997: LSTM Networks – Key for sequence data and "type-ahead" features.</a:t>
            </a:r>
          </a:p>
          <a:p>
            <a:r>
              <a:rPr lang="en-US" sz="1600" dirty="0"/>
              <a:t>1998: Convolutional Neural Networks (CNNs) – Essential for computer vision.</a:t>
            </a:r>
          </a:p>
          <a:p>
            <a:r>
              <a:rPr lang="en-US" sz="1600" dirty="0"/>
              <a:t>2006: Deep Belief Networks (Hinton) – Sparked renewed interest in deep learning.</a:t>
            </a:r>
          </a:p>
          <a:p>
            <a:r>
              <a:rPr lang="en-US" sz="1600" dirty="0"/>
              <a:t>2009: Big Data Era – Enabled large-scale training for AI models.</a:t>
            </a:r>
          </a:p>
          <a:p>
            <a:r>
              <a:rPr lang="en-US" sz="1600" dirty="0"/>
              <a:t>2012: ImageNet (</a:t>
            </a:r>
            <a:r>
              <a:rPr lang="en-US" sz="1600" dirty="0" err="1"/>
              <a:t>AlexNet</a:t>
            </a:r>
            <a:r>
              <a:rPr lang="en-US" sz="1600" dirty="0"/>
              <a:t>) – Breakthrough in image recognition.</a:t>
            </a:r>
          </a:p>
          <a:p>
            <a:r>
              <a:rPr lang="en-US" sz="1600" dirty="0"/>
              <a:t>2014: GANs (Goodfellow) and Attention Mechanisms = Creative AI</a:t>
            </a:r>
          </a:p>
          <a:p>
            <a:r>
              <a:rPr lang="en-US" sz="1600" dirty="0"/>
              <a:t>2016: AlphaGo – Strategic AI breakthrough.</a:t>
            </a:r>
          </a:p>
          <a:p>
            <a:r>
              <a:rPr lang="en-US" sz="1600" dirty="0"/>
              <a:t>2017: Transformers and Self-Attention – Revolutionized NLP.</a:t>
            </a:r>
          </a:p>
          <a:p>
            <a:r>
              <a:rPr lang="en-US" sz="1600" dirty="0"/>
              <a:t>2018: BERT – Advanced NLP with transformer-based models.</a:t>
            </a:r>
          </a:p>
          <a:p>
            <a:r>
              <a:rPr lang="en-US" sz="1600" dirty="0"/>
              <a:t>2020: GPT-3 – Transformational in text generation.</a:t>
            </a:r>
          </a:p>
          <a:p>
            <a:r>
              <a:rPr lang="en-US" sz="1600" dirty="0"/>
              <a:t>2021: AI in Drug Discovery – Supported rapid COVID-19 response.</a:t>
            </a:r>
          </a:p>
          <a:p>
            <a:r>
              <a:rPr lang="en-US" sz="1600" dirty="0"/>
              <a:t>2022-2023: Generative AI boom (e.g., ChatGPT) – Mainstream AI adoption.</a:t>
            </a:r>
            <a:endParaRPr lang="en-US" sz="1300" dirty="0"/>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9253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B144FF33-9288-3894-6F03-50447099413F}"/>
              </a:ext>
            </a:extLst>
          </p:cNvPr>
          <p:cNvSpPr>
            <a:spLocks noGrp="1"/>
          </p:cNvSpPr>
          <p:nvPr>
            <p:ph type="title"/>
          </p:nvPr>
        </p:nvSpPr>
        <p:spPr>
          <a:xfrm>
            <a:off x="494260" y="1683144"/>
            <a:ext cx="2774922" cy="3491712"/>
          </a:xfrm>
        </p:spPr>
        <p:txBody>
          <a:bodyPr>
            <a:normAutofit fontScale="90000"/>
          </a:bodyPr>
          <a:lstStyle/>
          <a:p>
            <a:r>
              <a:rPr lang="en-US" dirty="0"/>
              <a:t>Why Now? </a:t>
            </a:r>
            <a:br>
              <a:rPr lang="en-US" dirty="0"/>
            </a:br>
            <a:br>
              <a:rPr lang="en-US" dirty="0"/>
            </a:br>
            <a:r>
              <a:rPr lang="en-US" dirty="0"/>
              <a:t>And then there is the cost, storage and memory components … </a:t>
            </a:r>
          </a:p>
        </p:txBody>
      </p:sp>
      <p:sp>
        <p:nvSpPr>
          <p:cNvPr id="7" name="Content Placeholder 6">
            <a:extLst>
              <a:ext uri="{FF2B5EF4-FFF2-40B4-BE49-F238E27FC236}">
                <a16:creationId xmlns:a16="http://schemas.microsoft.com/office/drawing/2014/main" id="{2D7690BE-1C36-5DA2-8A41-C95F6EEB9052}"/>
              </a:ext>
            </a:extLst>
          </p:cNvPr>
          <p:cNvSpPr>
            <a:spLocks noGrp="1"/>
          </p:cNvSpPr>
          <p:nvPr>
            <p:ph idx="1"/>
          </p:nvPr>
        </p:nvSpPr>
        <p:spPr>
          <a:xfrm>
            <a:off x="4361606" y="1683143"/>
            <a:ext cx="6627377" cy="3491713"/>
          </a:xfrm>
        </p:spPr>
        <p:txBody>
          <a:bodyPr>
            <a:normAutofit/>
          </a:bodyPr>
          <a:lstStyle/>
          <a:p>
            <a:r>
              <a:rPr lang="en-US" dirty="0">
                <a:solidFill>
                  <a:schemeClr val="tx2">
                    <a:lumMod val="60000"/>
                    <a:lumOff val="40000"/>
                  </a:schemeClr>
                </a:solidFill>
              </a:rPr>
              <a:t>1960s – Early Mainframes</a:t>
            </a:r>
          </a:p>
          <a:p>
            <a:r>
              <a:rPr lang="en-US" dirty="0">
                <a:solidFill>
                  <a:schemeClr val="tx2">
                    <a:lumMod val="60000"/>
                    <a:lumOff val="40000"/>
                  </a:schemeClr>
                </a:solidFill>
              </a:rPr>
              <a:t>1970s – Minicomputers and Moore's Law</a:t>
            </a:r>
          </a:p>
          <a:p>
            <a:r>
              <a:rPr lang="en-US" dirty="0">
                <a:solidFill>
                  <a:schemeClr val="tx2">
                    <a:lumMod val="60000"/>
                    <a:lumOff val="40000"/>
                  </a:schemeClr>
                </a:solidFill>
              </a:rPr>
              <a:t>1980s – Personal Computers (PCs)</a:t>
            </a:r>
          </a:p>
          <a:p>
            <a:r>
              <a:rPr lang="en-US" dirty="0">
                <a:solidFill>
                  <a:schemeClr val="tx2">
                    <a:lumMod val="60000"/>
                    <a:lumOff val="40000"/>
                  </a:schemeClr>
                </a:solidFill>
              </a:rPr>
              <a:t>1990s – The Internet Boom and Commodity Hardware</a:t>
            </a:r>
          </a:p>
          <a:p>
            <a:r>
              <a:rPr lang="en-US" dirty="0">
                <a:solidFill>
                  <a:schemeClr val="tx2">
                    <a:lumMod val="60000"/>
                    <a:lumOff val="40000"/>
                  </a:schemeClr>
                </a:solidFill>
              </a:rPr>
              <a:t>2000s – Cloud Computing and Virtualization</a:t>
            </a:r>
          </a:p>
          <a:p>
            <a:r>
              <a:rPr lang="en-US" dirty="0"/>
              <a:t>2010s – GPUs and Specialized Hardware for AI</a:t>
            </a:r>
          </a:p>
          <a:p>
            <a:r>
              <a:rPr lang="en-US" dirty="0"/>
              <a:t>2020s – Edge Computing and Continued Cost Reduction</a:t>
            </a:r>
          </a:p>
          <a:p>
            <a:r>
              <a:rPr lang="en-US" dirty="0"/>
              <a:t>Today – Specialized Hardware Mainstream</a:t>
            </a:r>
          </a:p>
        </p:txBody>
      </p:sp>
      <p:sp>
        <p:nvSpPr>
          <p:cNvPr id="16" name="Freeform: Shape 15">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5085D643-6C1C-B4E8-1A9B-DD3911D2304A}"/>
              </a:ext>
            </a:extLst>
          </p:cNvPr>
          <p:cNvCxnSpPr>
            <a:cxnSpLocks/>
          </p:cNvCxnSpPr>
          <p:nvPr/>
        </p:nvCxnSpPr>
        <p:spPr>
          <a:xfrm>
            <a:off x="4108537" y="3883069"/>
            <a:ext cx="588723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0AAF82BC-C114-FA9F-4C73-11297B9335B1}"/>
              </a:ext>
            </a:extLst>
          </p:cNvPr>
          <p:cNvSpPr/>
          <p:nvPr/>
        </p:nvSpPr>
        <p:spPr>
          <a:xfrm>
            <a:off x="10150298" y="1413836"/>
            <a:ext cx="939452" cy="2469229"/>
          </a:xfrm>
          <a:prstGeom prst="rightBrace">
            <a:avLst>
              <a:gd name="adj1" fmla="val 8333"/>
              <a:gd name="adj2" fmla="val 5372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E20D89-CFC9-93F3-2588-855796AA8AE5}"/>
              </a:ext>
            </a:extLst>
          </p:cNvPr>
          <p:cNvSpPr txBox="1"/>
          <p:nvPr/>
        </p:nvSpPr>
        <p:spPr>
          <a:xfrm rot="16200000">
            <a:off x="9696696" y="2551465"/>
            <a:ext cx="3356975" cy="369332"/>
          </a:xfrm>
          <a:prstGeom prst="rect">
            <a:avLst/>
          </a:prstGeom>
          <a:noFill/>
        </p:spPr>
        <p:txBody>
          <a:bodyPr wrap="square" rtlCol="0">
            <a:spAutoFit/>
          </a:bodyPr>
          <a:lstStyle/>
          <a:p>
            <a:pPr algn="ctr"/>
            <a:r>
              <a:rPr lang="en-US" dirty="0"/>
              <a:t>Computationally Infeasible</a:t>
            </a:r>
          </a:p>
        </p:txBody>
      </p:sp>
      <p:sp>
        <p:nvSpPr>
          <p:cNvPr id="15" name="TextBox 14">
            <a:extLst>
              <a:ext uri="{FF2B5EF4-FFF2-40B4-BE49-F238E27FC236}">
                <a16:creationId xmlns:a16="http://schemas.microsoft.com/office/drawing/2014/main" id="{C481BB73-4252-B9AC-9F0A-10143071DA36}"/>
              </a:ext>
            </a:extLst>
          </p:cNvPr>
          <p:cNvSpPr txBox="1"/>
          <p:nvPr/>
        </p:nvSpPr>
        <p:spPr>
          <a:xfrm>
            <a:off x="4597052" y="5266751"/>
            <a:ext cx="7202466" cy="369332"/>
          </a:xfrm>
          <a:prstGeom prst="rect">
            <a:avLst/>
          </a:prstGeom>
          <a:noFill/>
        </p:spPr>
        <p:txBody>
          <a:bodyPr wrap="square" rtlCol="0">
            <a:spAutoFit/>
          </a:bodyPr>
          <a:lstStyle/>
          <a:p>
            <a:r>
              <a:rPr lang="en-US" dirty="0"/>
              <a:t>AND It’s still TOO SLOW and TOO EXPENSIVE for many applications </a:t>
            </a:r>
          </a:p>
        </p:txBody>
      </p:sp>
    </p:spTree>
    <p:extLst>
      <p:ext uri="{BB962C8B-B14F-4D97-AF65-F5344CB8AC3E}">
        <p14:creationId xmlns:p14="http://schemas.microsoft.com/office/powerpoint/2010/main" val="3454130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omplex math formulas on a blackboard">
            <a:extLst>
              <a:ext uri="{FF2B5EF4-FFF2-40B4-BE49-F238E27FC236}">
                <a16:creationId xmlns:a16="http://schemas.microsoft.com/office/drawing/2014/main" id="{BF6C72AF-A8D3-8267-53E9-C1D8F824F90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rcRect r="-1"/>
          <a:stretch/>
        </p:blipFill>
        <p:spPr>
          <a:xfrm>
            <a:off x="20" y="-1"/>
            <a:ext cx="12188932" cy="6858000"/>
          </a:xfrm>
          <a:prstGeom prst="rect">
            <a:avLst/>
          </a:prstGeom>
        </p:spPr>
      </p:pic>
      <p:sp>
        <p:nvSpPr>
          <p:cNvPr id="28" name="Rectangle 27">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2A0A281-83BF-EC53-5B27-44040EF717C0}"/>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pc="-100" dirty="0"/>
              <a:t>But what is it… </a:t>
            </a:r>
            <a:br>
              <a:rPr lang="en-US" spc="-100" dirty="0"/>
            </a:br>
            <a:br>
              <a:rPr lang="en-US" sz="5000" spc="-100" dirty="0"/>
            </a:br>
            <a:r>
              <a:rPr lang="en-US" sz="5000" spc="-100" dirty="0"/>
              <a:t>Neural Networks</a:t>
            </a:r>
          </a:p>
        </p:txBody>
      </p:sp>
      <p:sp>
        <p:nvSpPr>
          <p:cNvPr id="3" name="Content Placeholder 2">
            <a:extLst>
              <a:ext uri="{FF2B5EF4-FFF2-40B4-BE49-F238E27FC236}">
                <a16:creationId xmlns:a16="http://schemas.microsoft.com/office/drawing/2014/main" id="{F638CE71-F34C-0A4F-1C02-7653AE8BD1F3}"/>
              </a:ext>
            </a:extLst>
          </p:cNvPr>
          <p:cNvSpPr>
            <a:spLocks noGrp="1"/>
          </p:cNvSpPr>
          <p:nvPr>
            <p:ph idx="1"/>
          </p:nvPr>
        </p:nvSpPr>
        <p:spPr>
          <a:xfrm>
            <a:off x="643467" y="4670246"/>
            <a:ext cx="3685069" cy="914400"/>
          </a:xfrm>
        </p:spPr>
        <p:txBody>
          <a:bodyPr vert="horz" lIns="91440" tIns="45720" rIns="91440" bIns="45720" rtlCol="0" anchor="t">
            <a:normAutofit/>
          </a:bodyPr>
          <a:lstStyle/>
          <a:p>
            <a:pPr marL="0" indent="0">
              <a:buNone/>
            </a:pPr>
            <a:r>
              <a:rPr lang="en-US" sz="2200">
                <a:solidFill>
                  <a:schemeClr val="accent1">
                    <a:lumMod val="20000"/>
                    <a:lumOff val="80000"/>
                  </a:schemeClr>
                </a:solidFill>
              </a:rPr>
              <a:t>Big’Ol formulas </a:t>
            </a:r>
          </a:p>
        </p:txBody>
      </p:sp>
      <p:sp>
        <p:nvSpPr>
          <p:cNvPr id="30" name="Rectangle 29">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7566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624D4-2446-B64C-B5A3-ADD196B99529}"/>
              </a:ext>
            </a:extLst>
          </p:cNvPr>
          <p:cNvSpPr>
            <a:spLocks noGrp="1"/>
          </p:cNvSpPr>
          <p:nvPr>
            <p:ph type="title"/>
          </p:nvPr>
        </p:nvSpPr>
        <p:spPr>
          <a:xfrm>
            <a:off x="1030406" y="4386057"/>
            <a:ext cx="4067033" cy="1527244"/>
          </a:xfrm>
        </p:spPr>
        <p:txBody>
          <a:bodyPr vert="horz" lIns="91440" tIns="45720" rIns="91440" bIns="45720" rtlCol="0" anchor="ctr">
            <a:normAutofit/>
          </a:bodyPr>
          <a:lstStyle/>
          <a:p>
            <a:pPr algn="r"/>
            <a:r>
              <a:rPr lang="en-US" sz="3200"/>
              <a:t>The Classic Diagram </a:t>
            </a:r>
          </a:p>
        </p:txBody>
      </p:sp>
      <p:sp>
        <p:nvSpPr>
          <p:cNvPr id="1037" name="Rectangle 1036">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8" name="Picture 4" descr="Image for post">
            <a:extLst>
              <a:ext uri="{FF2B5EF4-FFF2-40B4-BE49-F238E27FC236}">
                <a16:creationId xmlns:a16="http://schemas.microsoft.com/office/drawing/2014/main" id="{DE64F6BD-FCBA-7246-A969-1B5EE9B550F2}"/>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149887" y="757326"/>
            <a:ext cx="10194187" cy="31856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C00525-C1EE-A249-9897-51F38E446E13}"/>
              </a:ext>
            </a:extLst>
          </p:cNvPr>
          <p:cNvSpPr txBox="1"/>
          <p:nvPr/>
        </p:nvSpPr>
        <p:spPr>
          <a:xfrm>
            <a:off x="5437390" y="4386720"/>
            <a:ext cx="5992610" cy="1526582"/>
          </a:xfrm>
          <a:prstGeom prst="rect">
            <a:avLst/>
          </a:prstGeom>
        </p:spPr>
        <p:txBody>
          <a:bodyPr vert="horz" lIns="91440" tIns="45720" rIns="91440" bIns="45720" rtlCol="0" anchor="ctr">
            <a:normAutofit/>
          </a:bodyPr>
          <a:lstStyle/>
          <a:p>
            <a:pPr algn="ctr" defTabSz="914400">
              <a:lnSpc>
                <a:spcPct val="90000"/>
              </a:lnSpc>
              <a:spcAft>
                <a:spcPts val="600"/>
              </a:spcAft>
              <a:buClr>
                <a:schemeClr val="accent1"/>
              </a:buClr>
            </a:pPr>
            <a:r>
              <a:rPr lang="en-US" sz="1600" i="1" dirty="0">
                <a:solidFill>
                  <a:srgbClr val="FFFFFF"/>
                </a:solidFill>
              </a:rPr>
              <a:t>A neural network is a type of machine learning model which models itself after the human brain, creating an artificial neural network that via an algorithm allows the computer to learn by incorporating new data.</a:t>
            </a:r>
          </a:p>
        </p:txBody>
      </p:sp>
      <p:sp>
        <p:nvSpPr>
          <p:cNvPr id="4" name="Slide Number Placeholder 3">
            <a:extLst>
              <a:ext uri="{FF2B5EF4-FFF2-40B4-BE49-F238E27FC236}">
                <a16:creationId xmlns:a16="http://schemas.microsoft.com/office/drawing/2014/main" id="{1D2C63AE-85ED-7C42-8535-4682AEE17592}"/>
              </a:ext>
            </a:extLst>
          </p:cNvPr>
          <p:cNvSpPr>
            <a:spLocks noGrp="1"/>
          </p:cNvSpPr>
          <p:nvPr>
            <p:ph type="sldNum" sz="quarter" idx="12"/>
          </p:nvPr>
        </p:nvSpPr>
        <p:spPr>
          <a:xfrm>
            <a:off x="10634135" y="6356350"/>
            <a:ext cx="1530927" cy="365125"/>
          </a:xfrm>
        </p:spPr>
        <p:txBody>
          <a:bodyPr vert="horz" lIns="91440" tIns="45720" rIns="91440" bIns="45720" rtlCol="0" anchor="ctr">
            <a:normAutofit/>
          </a:bodyPr>
          <a:lstStyle/>
          <a:p>
            <a:pPr>
              <a:spcAft>
                <a:spcPts val="600"/>
              </a:spcAft>
            </a:pPr>
            <a:fld id="{02456A73-CB17-B748-BD2A-A20F5DD59EC7}" type="slidenum">
              <a:rPr lang="en-US" b="1" kern="1200" dirty="0">
                <a:solidFill>
                  <a:schemeClr val="accent1"/>
                </a:solidFill>
                <a:latin typeface="+mn-lt"/>
                <a:ea typeface="+mn-ea"/>
                <a:cs typeface="+mn-cs"/>
              </a:rPr>
              <a:pPr>
                <a:spcAft>
                  <a:spcPts val="600"/>
                </a:spcAft>
              </a:pPr>
              <a:t>19</a:t>
            </a:fld>
            <a:endParaRPr lang="en-US" b="1" kern="1200" dirty="0">
              <a:solidFill>
                <a:schemeClr val="accent1"/>
              </a:solidFill>
              <a:latin typeface="+mn-lt"/>
              <a:ea typeface="+mn-ea"/>
              <a:cs typeface="+mn-cs"/>
            </a:endParaRPr>
          </a:p>
        </p:txBody>
      </p:sp>
    </p:spTree>
    <p:extLst>
      <p:ext uri="{BB962C8B-B14F-4D97-AF65-F5344CB8AC3E}">
        <p14:creationId xmlns:p14="http://schemas.microsoft.com/office/powerpoint/2010/main" val="179726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1849" y="411399"/>
            <a:ext cx="7504761" cy="2107936"/>
          </a:xfrm>
          <a:prstGeom prst="rect">
            <a:avLst/>
          </a:prstGeom>
        </p:spPr>
      </p:pic>
      <p:pic>
        <p:nvPicPr>
          <p:cNvPr id="8" name="Picture 7"/>
          <p:cNvPicPr>
            <a:picLocks noChangeAspect="1"/>
          </p:cNvPicPr>
          <p:nvPr/>
        </p:nvPicPr>
        <p:blipFill>
          <a:blip r:embed="rId4"/>
          <a:stretch>
            <a:fillRect/>
          </a:stretch>
        </p:blipFill>
        <p:spPr>
          <a:xfrm>
            <a:off x="411146" y="4745805"/>
            <a:ext cx="5177548" cy="1495736"/>
          </a:xfrm>
          <a:prstGeom prst="rect">
            <a:avLst/>
          </a:prstGeom>
        </p:spPr>
      </p:pic>
      <p:pic>
        <p:nvPicPr>
          <p:cNvPr id="9" name="Picture 8"/>
          <p:cNvPicPr>
            <a:picLocks noChangeAspect="1"/>
          </p:cNvPicPr>
          <p:nvPr/>
        </p:nvPicPr>
        <p:blipFill>
          <a:blip r:embed="rId5"/>
          <a:stretch>
            <a:fillRect/>
          </a:stretch>
        </p:blipFill>
        <p:spPr>
          <a:xfrm>
            <a:off x="8329728" y="562959"/>
            <a:ext cx="3862273" cy="1407744"/>
          </a:xfrm>
          <a:prstGeom prst="rect">
            <a:avLst/>
          </a:prstGeom>
        </p:spPr>
      </p:pic>
      <p:pic>
        <p:nvPicPr>
          <p:cNvPr id="10" name="Picture 9"/>
          <p:cNvPicPr>
            <a:picLocks noChangeAspect="1"/>
          </p:cNvPicPr>
          <p:nvPr/>
        </p:nvPicPr>
        <p:blipFill>
          <a:blip r:embed="rId6"/>
          <a:stretch>
            <a:fillRect/>
          </a:stretch>
        </p:blipFill>
        <p:spPr>
          <a:xfrm>
            <a:off x="254335" y="3162558"/>
            <a:ext cx="3121731" cy="1102361"/>
          </a:xfrm>
          <a:prstGeom prst="rect">
            <a:avLst/>
          </a:prstGeom>
        </p:spPr>
      </p:pic>
      <p:pic>
        <p:nvPicPr>
          <p:cNvPr id="6" name="Picture 5"/>
          <p:cNvPicPr>
            <a:picLocks noChangeAspect="1"/>
          </p:cNvPicPr>
          <p:nvPr/>
        </p:nvPicPr>
        <p:blipFill>
          <a:blip r:embed="rId7"/>
          <a:stretch>
            <a:fillRect/>
          </a:stretch>
        </p:blipFill>
        <p:spPr>
          <a:xfrm>
            <a:off x="3283843" y="1759383"/>
            <a:ext cx="7606349" cy="2806349"/>
          </a:xfrm>
          <a:prstGeom prst="rect">
            <a:avLst/>
          </a:prstGeom>
          <a:effectLst>
            <a:outerShdw blurRad="50800" dist="50800" dir="5400000" algn="ctr" rotWithShape="0">
              <a:schemeClr val="accent6">
                <a:lumMod val="75000"/>
              </a:schemeClr>
            </a:outerShdw>
          </a:effectLst>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973181" y="3639338"/>
            <a:ext cx="6121715" cy="2695969"/>
          </a:xfrm>
          <a:prstGeom prst="rect">
            <a:avLst/>
          </a:prstGeom>
        </p:spPr>
      </p:pic>
      <p:sp>
        <p:nvSpPr>
          <p:cNvPr id="2" name="TextBox 1">
            <a:extLst>
              <a:ext uri="{FF2B5EF4-FFF2-40B4-BE49-F238E27FC236}">
                <a16:creationId xmlns:a16="http://schemas.microsoft.com/office/drawing/2014/main" id="{C3797090-E94B-A9A5-0EA1-878382CDC190}"/>
              </a:ext>
            </a:extLst>
          </p:cNvPr>
          <p:cNvSpPr txBox="1"/>
          <p:nvPr/>
        </p:nvSpPr>
        <p:spPr>
          <a:xfrm>
            <a:off x="2356337" y="2568822"/>
            <a:ext cx="8098474" cy="1569660"/>
          </a:xfrm>
          <a:prstGeom prst="rect">
            <a:avLst/>
          </a:prstGeom>
          <a:noFill/>
        </p:spPr>
        <p:txBody>
          <a:bodyPr wrap="square" rtlCol="0">
            <a:spAutoFit/>
          </a:bodyPr>
          <a:lstStyle/>
          <a:p>
            <a:pPr algn="ctr"/>
            <a:r>
              <a:rPr lang="en-US" sz="9600" b="1" dirty="0">
                <a:solidFill>
                  <a:srgbClr val="FF0000"/>
                </a:solidFill>
              </a:rPr>
              <a:t>This was 2018</a:t>
            </a:r>
          </a:p>
        </p:txBody>
      </p:sp>
    </p:spTree>
    <p:extLst>
      <p:ext uri="{BB962C8B-B14F-4D97-AF65-F5344CB8AC3E}">
        <p14:creationId xmlns:p14="http://schemas.microsoft.com/office/powerpoint/2010/main" val="79236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549FA3-30BF-7040-84B4-3ACCA70E5AFE}"/>
              </a:ext>
            </a:extLst>
          </p:cNvPr>
          <p:cNvSpPr>
            <a:spLocks noGrp="1"/>
          </p:cNvSpPr>
          <p:nvPr>
            <p:ph type="sldNum" sz="quarter" idx="12"/>
          </p:nvPr>
        </p:nvSpPr>
        <p:spPr/>
        <p:txBody>
          <a:bodyPr/>
          <a:lstStyle/>
          <a:p>
            <a:fld id="{02456A73-CB17-B748-BD2A-A20F5DD59EC7}" type="slidenum">
              <a:rPr lang="en-US" smtClean="0"/>
              <a:pPr/>
              <a:t>20</a:t>
            </a:fld>
            <a:endParaRPr lang="en-US" dirty="0"/>
          </a:p>
        </p:txBody>
      </p:sp>
      <p:sp>
        <p:nvSpPr>
          <p:cNvPr id="2" name="Title 1">
            <a:extLst>
              <a:ext uri="{FF2B5EF4-FFF2-40B4-BE49-F238E27FC236}">
                <a16:creationId xmlns:a16="http://schemas.microsoft.com/office/drawing/2014/main" id="{A8F9941A-99BF-5640-9BC9-18280261EB1F}"/>
              </a:ext>
            </a:extLst>
          </p:cNvPr>
          <p:cNvSpPr>
            <a:spLocks noGrp="1"/>
          </p:cNvSpPr>
          <p:nvPr>
            <p:ph type="title" idx="4294967295"/>
          </p:nvPr>
        </p:nvSpPr>
        <p:spPr>
          <a:xfrm>
            <a:off x="0" y="1123950"/>
            <a:ext cx="2947988" cy="4600575"/>
          </a:xfrm>
        </p:spPr>
        <p:txBody>
          <a:bodyPr/>
          <a:lstStyle/>
          <a:p>
            <a:r>
              <a:rPr lang="en-US" dirty="0"/>
              <a:t>Neural Network: Linear Regression</a:t>
            </a:r>
          </a:p>
        </p:txBody>
      </p:sp>
      <p:sp>
        <p:nvSpPr>
          <p:cNvPr id="5" name="Oval 4">
            <a:extLst>
              <a:ext uri="{FF2B5EF4-FFF2-40B4-BE49-F238E27FC236}">
                <a16:creationId xmlns:a16="http://schemas.microsoft.com/office/drawing/2014/main" id="{173EECA3-B954-5847-89C5-F8E405434E5B}"/>
              </a:ext>
            </a:extLst>
          </p:cNvPr>
          <p:cNvSpPr/>
          <p:nvPr/>
        </p:nvSpPr>
        <p:spPr>
          <a:xfrm>
            <a:off x="1828801" y="2334492"/>
            <a:ext cx="872836" cy="789709"/>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A33B4F-E4C9-2D49-BDA5-B403E50AE852}"/>
              </a:ext>
            </a:extLst>
          </p:cNvPr>
          <p:cNvSpPr/>
          <p:nvPr/>
        </p:nvSpPr>
        <p:spPr>
          <a:xfrm>
            <a:off x="1828801" y="3435929"/>
            <a:ext cx="872836" cy="789709"/>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B00A9DB-5579-7844-8CBD-23701281683A}"/>
              </a:ext>
            </a:extLst>
          </p:cNvPr>
          <p:cNvSpPr/>
          <p:nvPr/>
        </p:nvSpPr>
        <p:spPr>
          <a:xfrm>
            <a:off x="1828801" y="4537366"/>
            <a:ext cx="872836" cy="789709"/>
          </a:xfrm>
          <a:prstGeom prst="ellipse">
            <a:avLst/>
          </a:prstGeom>
          <a:solidFill>
            <a:schemeClr val="accent5">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1BE12DB-1F63-7E41-89DB-BF3FB2F0ED87}"/>
                  </a:ext>
                </a:extLst>
              </p:cNvPr>
              <p:cNvSpPr/>
              <p:nvPr/>
            </p:nvSpPr>
            <p:spPr>
              <a:xfrm>
                <a:off x="4538375" y="3223047"/>
                <a:ext cx="1703872" cy="1116106"/>
              </a:xfrm>
              <a:prstGeom prst="ellipse">
                <a:avLst/>
              </a:prstGeom>
              <a:solidFill>
                <a:schemeClr val="accent6">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𝑤</m:t>
                          </m:r>
                        </m:e>
                        <m:sub>
                          <m:r>
                            <a:rPr lang="en-US" sz="2800" b="0" i="1" smtClean="0">
                              <a:latin typeface="Cambria Math" panose="02040503050406030204" pitchFamily="18" charset="0"/>
                              <a:ea typeface="Cambria Math" panose="02040503050406030204" pitchFamily="18" charset="0"/>
                            </a:rPr>
                            <m:t>𝑖</m:t>
                          </m:r>
                        </m:sub>
                      </m:sSub>
                    </m:oMath>
                  </m:oMathPara>
                </a14:m>
                <a:endParaRPr lang="en-US" sz="3200" dirty="0"/>
              </a:p>
            </p:txBody>
          </p:sp>
        </mc:Choice>
        <mc:Fallback xmlns="">
          <p:sp>
            <p:nvSpPr>
              <p:cNvPr id="9" name="Oval 8">
                <a:extLst>
                  <a:ext uri="{FF2B5EF4-FFF2-40B4-BE49-F238E27FC236}">
                    <a16:creationId xmlns:a16="http://schemas.microsoft.com/office/drawing/2014/main" id="{D1BE12DB-1F63-7E41-89DB-BF3FB2F0ED87}"/>
                  </a:ext>
                </a:extLst>
              </p:cNvPr>
              <p:cNvSpPr>
                <a:spLocks noRot="1" noChangeAspect="1" noMove="1" noResize="1" noEditPoints="1" noAdjustHandles="1" noChangeArrowheads="1" noChangeShapeType="1" noTextEdit="1"/>
              </p:cNvSpPr>
              <p:nvPr/>
            </p:nvSpPr>
            <p:spPr>
              <a:xfrm>
                <a:off x="4538375" y="3223047"/>
                <a:ext cx="1703872" cy="1116106"/>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0E19834D-0E51-9542-89A1-D9A4E0426AEF}"/>
                  </a:ext>
                </a:extLst>
              </p:cNvPr>
              <p:cNvSpPr/>
              <p:nvPr/>
            </p:nvSpPr>
            <p:spPr>
              <a:xfrm>
                <a:off x="7261967" y="3393364"/>
                <a:ext cx="872836" cy="789709"/>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Oval 11">
                <a:extLst>
                  <a:ext uri="{FF2B5EF4-FFF2-40B4-BE49-F238E27FC236}">
                    <a16:creationId xmlns:a16="http://schemas.microsoft.com/office/drawing/2014/main" id="{0E19834D-0E51-9542-89A1-D9A4E0426AEF}"/>
                  </a:ext>
                </a:extLst>
              </p:cNvPr>
              <p:cNvSpPr>
                <a:spLocks noRot="1" noChangeAspect="1" noMove="1" noResize="1" noEditPoints="1" noAdjustHandles="1" noChangeArrowheads="1" noChangeShapeType="1" noTextEdit="1"/>
              </p:cNvSpPr>
              <p:nvPr/>
            </p:nvSpPr>
            <p:spPr>
              <a:xfrm>
                <a:off x="7261967" y="3393364"/>
                <a:ext cx="872836" cy="789709"/>
              </a:xfrm>
              <a:prstGeom prst="ellipse">
                <a:avLst/>
              </a:prstGeom>
              <a:blipFill>
                <a:blip r:embed="rId3"/>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1455D0DD-4FDF-E641-AFFD-D1CDA35D48D9}"/>
              </a:ext>
            </a:extLst>
          </p:cNvPr>
          <p:cNvCxnSpPr>
            <a:cxnSpLocks/>
            <a:stCxn id="6" idx="6"/>
            <a:endCxn id="9" idx="2"/>
          </p:cNvCxnSpPr>
          <p:nvPr/>
        </p:nvCxnSpPr>
        <p:spPr>
          <a:xfrm flipV="1">
            <a:off x="2701637" y="3781100"/>
            <a:ext cx="1836738" cy="49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CC52F2B-5521-E340-A0EA-66ED269659ED}"/>
              </a:ext>
            </a:extLst>
          </p:cNvPr>
          <p:cNvCxnSpPr>
            <a:cxnSpLocks/>
            <a:stCxn id="5" idx="6"/>
            <a:endCxn id="9" idx="2"/>
          </p:cNvCxnSpPr>
          <p:nvPr/>
        </p:nvCxnSpPr>
        <p:spPr>
          <a:xfrm>
            <a:off x="2701637" y="2729347"/>
            <a:ext cx="1836738" cy="10517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508B4FE-9FF4-8242-A971-8428650A8047}"/>
              </a:ext>
            </a:extLst>
          </p:cNvPr>
          <p:cNvCxnSpPr>
            <a:cxnSpLocks/>
            <a:stCxn id="7" idx="6"/>
            <a:endCxn id="9" idx="2"/>
          </p:cNvCxnSpPr>
          <p:nvPr/>
        </p:nvCxnSpPr>
        <p:spPr>
          <a:xfrm flipV="1">
            <a:off x="2701637" y="3781100"/>
            <a:ext cx="1836738" cy="11511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8E90527-2CF5-DC44-94C2-D8F57CB7382A}"/>
              </a:ext>
            </a:extLst>
          </p:cNvPr>
          <p:cNvCxnSpPr>
            <a:cxnSpLocks/>
            <a:stCxn id="9" idx="6"/>
            <a:endCxn id="12" idx="2"/>
          </p:cNvCxnSpPr>
          <p:nvPr/>
        </p:nvCxnSpPr>
        <p:spPr>
          <a:xfrm>
            <a:off x="6242247" y="3781100"/>
            <a:ext cx="1019720" cy="7119"/>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F7BAE69-E7BB-F549-8F22-EFA96120CB71}"/>
              </a:ext>
            </a:extLst>
          </p:cNvPr>
          <p:cNvSpPr txBox="1"/>
          <p:nvPr/>
        </p:nvSpPr>
        <p:spPr>
          <a:xfrm>
            <a:off x="85594" y="5477248"/>
            <a:ext cx="2008909" cy="369332"/>
          </a:xfrm>
          <a:prstGeom prst="rect">
            <a:avLst/>
          </a:prstGeom>
          <a:noFill/>
        </p:spPr>
        <p:txBody>
          <a:bodyPr wrap="square" rtlCol="0">
            <a:spAutoFit/>
          </a:bodyPr>
          <a:lstStyle/>
          <a:p>
            <a:pPr algn="ctr"/>
            <a:r>
              <a:rPr lang="en-US" dirty="0"/>
              <a:t>Inputs</a:t>
            </a:r>
          </a:p>
        </p:txBody>
      </p:sp>
      <p:sp>
        <p:nvSpPr>
          <p:cNvPr id="33" name="TextBox 32">
            <a:extLst>
              <a:ext uri="{FF2B5EF4-FFF2-40B4-BE49-F238E27FC236}">
                <a16:creationId xmlns:a16="http://schemas.microsoft.com/office/drawing/2014/main" id="{2E66175A-3B2D-F740-BCD2-D6C044DF621D}"/>
              </a:ext>
            </a:extLst>
          </p:cNvPr>
          <p:cNvSpPr txBox="1"/>
          <p:nvPr/>
        </p:nvSpPr>
        <p:spPr>
          <a:xfrm>
            <a:off x="4322001" y="4537044"/>
            <a:ext cx="2008909" cy="369332"/>
          </a:xfrm>
          <a:prstGeom prst="rect">
            <a:avLst/>
          </a:prstGeom>
          <a:noFill/>
        </p:spPr>
        <p:txBody>
          <a:bodyPr wrap="square" rtlCol="0">
            <a:spAutoFit/>
          </a:bodyPr>
          <a:lstStyle/>
          <a:p>
            <a:pPr algn="ctr"/>
            <a:r>
              <a:rPr lang="en-US" dirty="0"/>
              <a:t>SUM &amp; Activate</a:t>
            </a:r>
          </a:p>
        </p:txBody>
      </p:sp>
      <p:sp>
        <p:nvSpPr>
          <p:cNvPr id="34" name="Rectangle 33">
            <a:extLst>
              <a:ext uri="{FF2B5EF4-FFF2-40B4-BE49-F238E27FC236}">
                <a16:creationId xmlns:a16="http://schemas.microsoft.com/office/drawing/2014/main" id="{E7C561C1-8A96-124C-BEEC-6476F5945DFD}"/>
              </a:ext>
            </a:extLst>
          </p:cNvPr>
          <p:cNvSpPr/>
          <p:nvPr/>
        </p:nvSpPr>
        <p:spPr>
          <a:xfrm>
            <a:off x="6965337" y="2449250"/>
            <a:ext cx="1435396" cy="251507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0BBF0E6-84CC-4548-AB92-667498B3C7F6}"/>
              </a:ext>
            </a:extLst>
          </p:cNvPr>
          <p:cNvSpPr txBox="1"/>
          <p:nvPr/>
        </p:nvSpPr>
        <p:spPr>
          <a:xfrm>
            <a:off x="6692131" y="5489684"/>
            <a:ext cx="2008909" cy="369332"/>
          </a:xfrm>
          <a:prstGeom prst="rect">
            <a:avLst/>
          </a:prstGeom>
          <a:noFill/>
        </p:spPr>
        <p:txBody>
          <a:bodyPr wrap="square" rtlCol="0">
            <a:spAutoFit/>
          </a:bodyPr>
          <a:lstStyle/>
          <a:p>
            <a:pPr algn="ctr"/>
            <a:r>
              <a:rPr lang="en-US" dirty="0"/>
              <a:t>Output</a:t>
            </a:r>
          </a:p>
        </p:txBody>
      </p:sp>
      <p:sp>
        <p:nvSpPr>
          <p:cNvPr id="36" name="TextBox 35">
            <a:extLst>
              <a:ext uri="{FF2B5EF4-FFF2-40B4-BE49-F238E27FC236}">
                <a16:creationId xmlns:a16="http://schemas.microsoft.com/office/drawing/2014/main" id="{B31C2954-CD0A-2443-AB44-87C1F10580E8}"/>
              </a:ext>
            </a:extLst>
          </p:cNvPr>
          <p:cNvSpPr txBox="1"/>
          <p:nvPr/>
        </p:nvSpPr>
        <p:spPr>
          <a:xfrm>
            <a:off x="9150926" y="2449250"/>
            <a:ext cx="2424546" cy="646331"/>
          </a:xfrm>
          <a:prstGeom prst="rect">
            <a:avLst/>
          </a:prstGeom>
          <a:noFill/>
        </p:spPr>
        <p:txBody>
          <a:bodyPr wrap="square" rtlCol="0">
            <a:spAutoFit/>
          </a:bodyPr>
          <a:lstStyle/>
          <a:p>
            <a:endParaRPr lang="en-US" dirty="0"/>
          </a:p>
          <a:p>
            <a:endParaRPr lang="en-US" dirty="0"/>
          </a:p>
        </p:txBody>
      </p:sp>
      <p:sp>
        <p:nvSpPr>
          <p:cNvPr id="18" name="TextBox 17">
            <a:extLst>
              <a:ext uri="{FF2B5EF4-FFF2-40B4-BE49-F238E27FC236}">
                <a16:creationId xmlns:a16="http://schemas.microsoft.com/office/drawing/2014/main" id="{C6894364-D52F-034F-8514-112330B18E33}"/>
              </a:ext>
            </a:extLst>
          </p:cNvPr>
          <p:cNvSpPr txBox="1"/>
          <p:nvPr/>
        </p:nvSpPr>
        <p:spPr>
          <a:xfrm>
            <a:off x="3013980" y="2625531"/>
            <a:ext cx="607134" cy="369332"/>
          </a:xfrm>
          <a:prstGeom prst="rect">
            <a:avLst/>
          </a:prstGeom>
          <a:noFill/>
        </p:spPr>
        <p:txBody>
          <a:bodyPr wrap="square" rtlCol="0">
            <a:spAutoFit/>
          </a:bodyPr>
          <a:lstStyle/>
          <a:p>
            <a:r>
              <a:rPr lang="en-US" dirty="0"/>
              <a:t>W0</a:t>
            </a:r>
          </a:p>
        </p:txBody>
      </p:sp>
      <p:sp>
        <p:nvSpPr>
          <p:cNvPr id="37" name="TextBox 36">
            <a:extLst>
              <a:ext uri="{FF2B5EF4-FFF2-40B4-BE49-F238E27FC236}">
                <a16:creationId xmlns:a16="http://schemas.microsoft.com/office/drawing/2014/main" id="{983C1DDE-E90D-3441-96EB-8F6F766D85CF}"/>
              </a:ext>
            </a:extLst>
          </p:cNvPr>
          <p:cNvSpPr txBox="1"/>
          <p:nvPr/>
        </p:nvSpPr>
        <p:spPr>
          <a:xfrm>
            <a:off x="3013980" y="3420075"/>
            <a:ext cx="607134" cy="369332"/>
          </a:xfrm>
          <a:prstGeom prst="rect">
            <a:avLst/>
          </a:prstGeom>
          <a:noFill/>
        </p:spPr>
        <p:txBody>
          <a:bodyPr wrap="square" rtlCol="0">
            <a:spAutoFit/>
          </a:bodyPr>
          <a:lstStyle/>
          <a:p>
            <a:r>
              <a:rPr lang="en-US" dirty="0"/>
              <a:t>W1</a:t>
            </a:r>
          </a:p>
        </p:txBody>
      </p:sp>
      <p:sp>
        <p:nvSpPr>
          <p:cNvPr id="38" name="TextBox 37">
            <a:extLst>
              <a:ext uri="{FF2B5EF4-FFF2-40B4-BE49-F238E27FC236}">
                <a16:creationId xmlns:a16="http://schemas.microsoft.com/office/drawing/2014/main" id="{6B80F675-1105-7144-8AD7-25D09B251E12}"/>
              </a:ext>
            </a:extLst>
          </p:cNvPr>
          <p:cNvSpPr txBox="1"/>
          <p:nvPr/>
        </p:nvSpPr>
        <p:spPr>
          <a:xfrm>
            <a:off x="3013980" y="4182981"/>
            <a:ext cx="607134" cy="369332"/>
          </a:xfrm>
          <a:prstGeom prst="rect">
            <a:avLst/>
          </a:prstGeom>
          <a:noFill/>
        </p:spPr>
        <p:txBody>
          <a:bodyPr wrap="square" rtlCol="0">
            <a:spAutoFit/>
          </a:bodyPr>
          <a:lstStyle/>
          <a:p>
            <a:r>
              <a:rPr lang="en-US" dirty="0"/>
              <a:t>W2</a:t>
            </a:r>
          </a:p>
        </p:txBody>
      </p:sp>
      <p:sp>
        <p:nvSpPr>
          <p:cNvPr id="20" name="TextBox 19">
            <a:extLst>
              <a:ext uri="{FF2B5EF4-FFF2-40B4-BE49-F238E27FC236}">
                <a16:creationId xmlns:a16="http://schemas.microsoft.com/office/drawing/2014/main" id="{CE87A1EC-D8B2-3844-8A1D-BF7945F7FCED}"/>
              </a:ext>
            </a:extLst>
          </p:cNvPr>
          <p:cNvSpPr txBox="1"/>
          <p:nvPr/>
        </p:nvSpPr>
        <p:spPr>
          <a:xfrm>
            <a:off x="952562" y="2579318"/>
            <a:ext cx="1106518" cy="369332"/>
          </a:xfrm>
          <a:prstGeom prst="rect">
            <a:avLst/>
          </a:prstGeom>
          <a:solidFill>
            <a:schemeClr val="bg1"/>
          </a:solidFill>
          <a:ln>
            <a:solidFill>
              <a:srgbClr val="FF0000"/>
            </a:solidFill>
          </a:ln>
        </p:spPr>
        <p:txBody>
          <a:bodyPr wrap="square" rtlCol="0">
            <a:spAutoFit/>
          </a:bodyPr>
          <a:lstStyle/>
          <a:p>
            <a:r>
              <a:rPr lang="en-US" dirty="0"/>
              <a:t>X0 = 1</a:t>
            </a:r>
          </a:p>
        </p:txBody>
      </p:sp>
      <p:sp>
        <p:nvSpPr>
          <p:cNvPr id="39" name="TextBox 38">
            <a:extLst>
              <a:ext uri="{FF2B5EF4-FFF2-40B4-BE49-F238E27FC236}">
                <a16:creationId xmlns:a16="http://schemas.microsoft.com/office/drawing/2014/main" id="{6F450ABD-A27C-CD4B-8AC5-F5C39AF7993D}"/>
              </a:ext>
            </a:extLst>
          </p:cNvPr>
          <p:cNvSpPr txBox="1"/>
          <p:nvPr/>
        </p:nvSpPr>
        <p:spPr>
          <a:xfrm>
            <a:off x="952562" y="3604741"/>
            <a:ext cx="1067063" cy="369332"/>
          </a:xfrm>
          <a:prstGeom prst="rect">
            <a:avLst/>
          </a:prstGeom>
          <a:solidFill>
            <a:schemeClr val="bg1"/>
          </a:solidFill>
          <a:ln>
            <a:solidFill>
              <a:srgbClr val="FF0000"/>
            </a:solidFill>
          </a:ln>
        </p:spPr>
        <p:txBody>
          <a:bodyPr wrap="square" rtlCol="0">
            <a:spAutoFit/>
          </a:bodyPr>
          <a:lstStyle/>
          <a:p>
            <a:r>
              <a:rPr lang="en-US" dirty="0"/>
              <a:t>X1</a:t>
            </a:r>
          </a:p>
        </p:txBody>
      </p:sp>
      <p:sp>
        <p:nvSpPr>
          <p:cNvPr id="40" name="TextBox 39">
            <a:extLst>
              <a:ext uri="{FF2B5EF4-FFF2-40B4-BE49-F238E27FC236}">
                <a16:creationId xmlns:a16="http://schemas.microsoft.com/office/drawing/2014/main" id="{BBE49788-FF22-6446-A518-DF7CDE45B4B8}"/>
              </a:ext>
            </a:extLst>
          </p:cNvPr>
          <p:cNvSpPr txBox="1"/>
          <p:nvPr/>
        </p:nvSpPr>
        <p:spPr>
          <a:xfrm>
            <a:off x="952562" y="4732773"/>
            <a:ext cx="1141941" cy="369332"/>
          </a:xfrm>
          <a:prstGeom prst="rect">
            <a:avLst/>
          </a:prstGeom>
          <a:solidFill>
            <a:schemeClr val="bg1"/>
          </a:solidFill>
          <a:ln>
            <a:solidFill>
              <a:srgbClr val="FF0000"/>
            </a:solidFill>
          </a:ln>
        </p:spPr>
        <p:txBody>
          <a:bodyPr wrap="square" rtlCol="0">
            <a:spAutoFit/>
          </a:bodyPr>
          <a:lstStyle/>
          <a:p>
            <a:r>
              <a:rPr lang="en-US" dirty="0"/>
              <a:t>X2</a:t>
            </a:r>
          </a:p>
        </p:txBody>
      </p:sp>
      <p:sp>
        <p:nvSpPr>
          <p:cNvPr id="41" name="TextBox 40">
            <a:extLst>
              <a:ext uri="{FF2B5EF4-FFF2-40B4-BE49-F238E27FC236}">
                <a16:creationId xmlns:a16="http://schemas.microsoft.com/office/drawing/2014/main" id="{7F20A4A6-2AA9-BD46-AFD7-CD4171F61589}"/>
              </a:ext>
            </a:extLst>
          </p:cNvPr>
          <p:cNvSpPr txBox="1"/>
          <p:nvPr/>
        </p:nvSpPr>
        <p:spPr>
          <a:xfrm>
            <a:off x="2313092" y="5461128"/>
            <a:ext cx="2008909" cy="369332"/>
          </a:xfrm>
          <a:prstGeom prst="rect">
            <a:avLst/>
          </a:prstGeom>
          <a:noFill/>
        </p:spPr>
        <p:txBody>
          <a:bodyPr wrap="square" rtlCol="0">
            <a:spAutoFit/>
          </a:bodyPr>
          <a:lstStyle/>
          <a:p>
            <a:pPr algn="ctr"/>
            <a:r>
              <a:rPr lang="en-US" dirty="0"/>
              <a:t>Weights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AD30C9-09B1-FC44-9A50-168AE4BDCE1F}"/>
                  </a:ext>
                </a:extLst>
              </p:cNvPr>
              <p:cNvSpPr txBox="1"/>
              <p:nvPr/>
            </p:nvSpPr>
            <p:spPr>
              <a:xfrm>
                <a:off x="8857892" y="3508848"/>
                <a:ext cx="28447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22AD30C9-09B1-FC44-9A50-168AE4BDCE1F}"/>
                  </a:ext>
                </a:extLst>
              </p:cNvPr>
              <p:cNvSpPr txBox="1">
                <a:spLocks noRot="1" noChangeAspect="1" noMove="1" noResize="1" noEditPoints="1" noAdjustHandles="1" noChangeArrowheads="1" noChangeShapeType="1" noTextEdit="1"/>
              </p:cNvSpPr>
              <p:nvPr/>
            </p:nvSpPr>
            <p:spPr>
              <a:xfrm>
                <a:off x="8857892" y="3508848"/>
                <a:ext cx="2844753" cy="276999"/>
              </a:xfrm>
              <a:prstGeom prst="rect">
                <a:avLst/>
              </a:prstGeom>
              <a:blipFill>
                <a:blip r:embed="rId4"/>
                <a:stretch>
                  <a:fillRect l="-1333" b="-21739"/>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C322BBE-803C-5A40-9065-81A46064A5E2}"/>
              </a:ext>
            </a:extLst>
          </p:cNvPr>
          <p:cNvSpPr txBox="1"/>
          <p:nvPr/>
        </p:nvSpPr>
        <p:spPr>
          <a:xfrm>
            <a:off x="4440543" y="2356144"/>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cxnSp>
        <p:nvCxnSpPr>
          <p:cNvPr id="28" name="Straight Arrow Connector 27">
            <a:extLst>
              <a:ext uri="{FF2B5EF4-FFF2-40B4-BE49-F238E27FC236}">
                <a16:creationId xmlns:a16="http://schemas.microsoft.com/office/drawing/2014/main" id="{8C4980D3-3961-AE44-A2BF-281F538563BB}"/>
              </a:ext>
            </a:extLst>
          </p:cNvPr>
          <p:cNvCxnSpPr>
            <a:cxnSpLocks/>
            <a:endCxn id="9" idx="0"/>
          </p:cNvCxnSpPr>
          <p:nvPr/>
        </p:nvCxnSpPr>
        <p:spPr>
          <a:xfrm>
            <a:off x="5371165" y="2750731"/>
            <a:ext cx="19146" cy="472316"/>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3980A3-A08C-E544-B77E-5BBC56BCB6E5}"/>
                  </a:ext>
                </a:extLst>
              </p:cNvPr>
              <p:cNvSpPr txBox="1"/>
              <p:nvPr/>
            </p:nvSpPr>
            <p:spPr>
              <a:xfrm>
                <a:off x="4352806" y="4992150"/>
                <a:ext cx="2308520" cy="646331"/>
              </a:xfrm>
              <a:prstGeom prst="rect">
                <a:avLst/>
              </a:prstGeom>
              <a:solidFill>
                <a:schemeClr val="bg1">
                  <a:lumMod val="85000"/>
                </a:schemeClr>
              </a:solidFill>
            </p:spPr>
            <p:txBody>
              <a:bodyPr wrap="square" rtlCol="0">
                <a:spAutoFit/>
              </a:bodyPr>
              <a:lstStyle/>
              <a:p>
                <a:r>
                  <a:rPr lang="en-US" dirty="0">
                    <a:solidFill>
                      <a:schemeClr val="accent2">
                        <a:lumMod val="75000"/>
                      </a:schemeClr>
                    </a:solidFill>
                  </a:rPr>
                  <a:t>Activation Function </a:t>
                </a:r>
              </a:p>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𝑓</m:t>
                          </m:r>
                        </m:e>
                        <m:sub>
                          <m:r>
                            <a:rPr lang="en-US" b="0" i="1" smtClean="0">
                              <a:solidFill>
                                <a:schemeClr val="accent2">
                                  <a:lumMod val="75000"/>
                                </a:schemeClr>
                              </a:solidFill>
                              <a:latin typeface="Cambria Math" panose="02040503050406030204" pitchFamily="18" charset="0"/>
                            </a:rPr>
                            <m:t>𝑥</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𝑥</m:t>
                      </m:r>
                    </m:oMath>
                  </m:oMathPara>
                </a14:m>
                <a:endParaRPr lang="en-US" dirty="0">
                  <a:solidFill>
                    <a:schemeClr val="accent2">
                      <a:lumMod val="75000"/>
                    </a:schemeClr>
                  </a:solidFill>
                </a:endParaRPr>
              </a:p>
            </p:txBody>
          </p:sp>
        </mc:Choice>
        <mc:Fallback xmlns="">
          <p:sp>
            <p:nvSpPr>
              <p:cNvPr id="13" name="TextBox 12">
                <a:extLst>
                  <a:ext uri="{FF2B5EF4-FFF2-40B4-BE49-F238E27FC236}">
                    <a16:creationId xmlns:a16="http://schemas.microsoft.com/office/drawing/2014/main" id="{ED3980A3-A08C-E544-B77E-5BBC56BCB6E5}"/>
                  </a:ext>
                </a:extLst>
              </p:cNvPr>
              <p:cNvSpPr txBox="1">
                <a:spLocks noRot="1" noChangeAspect="1" noMove="1" noResize="1" noEditPoints="1" noAdjustHandles="1" noChangeArrowheads="1" noChangeShapeType="1" noTextEdit="1"/>
              </p:cNvSpPr>
              <p:nvPr/>
            </p:nvSpPr>
            <p:spPr>
              <a:xfrm>
                <a:off x="4352806" y="4992150"/>
                <a:ext cx="2308520" cy="646331"/>
              </a:xfrm>
              <a:prstGeom prst="rect">
                <a:avLst/>
              </a:prstGeom>
              <a:blipFill>
                <a:blip r:embed="rId5"/>
                <a:stretch>
                  <a:fillRect l="-2186" t="-5769"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EBBCB6E-59D5-D34B-9DA6-18ADE3006B74}"/>
                  </a:ext>
                </a:extLst>
              </p:cNvPr>
              <p:cNvSpPr txBox="1"/>
              <p:nvPr/>
            </p:nvSpPr>
            <p:spPr>
              <a:xfrm>
                <a:off x="1919640" y="6002170"/>
                <a:ext cx="864521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𝑝𝑟𝑖𝑐𝑒</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𝐴𝑔𝑒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𝐻𝑒𝑎𝑡𝑒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𝐴𝑟𝑒𝑎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m:oMathPara>
                </a14:m>
                <a:endParaRPr lang="en-US" dirty="0"/>
              </a:p>
            </p:txBody>
          </p:sp>
        </mc:Choice>
        <mc:Fallback xmlns="">
          <p:sp>
            <p:nvSpPr>
              <p:cNvPr id="14" name="TextBox 13">
                <a:extLst>
                  <a:ext uri="{FF2B5EF4-FFF2-40B4-BE49-F238E27FC236}">
                    <a16:creationId xmlns:a16="http://schemas.microsoft.com/office/drawing/2014/main" id="{CEBBCB6E-59D5-D34B-9DA6-18ADE3006B74}"/>
                  </a:ext>
                </a:extLst>
              </p:cNvPr>
              <p:cNvSpPr txBox="1">
                <a:spLocks noRot="1" noChangeAspect="1" noMove="1" noResize="1" noEditPoints="1" noAdjustHandles="1" noChangeArrowheads="1" noChangeShapeType="1" noTextEdit="1"/>
              </p:cNvSpPr>
              <p:nvPr/>
            </p:nvSpPr>
            <p:spPr>
              <a:xfrm>
                <a:off x="1919640" y="6002170"/>
                <a:ext cx="8645214" cy="369332"/>
              </a:xfrm>
              <a:prstGeom prst="rect">
                <a:avLst/>
              </a:prstGeom>
              <a:blipFill>
                <a:blip r:embed="rId6"/>
                <a:stretch>
                  <a:fillRect b="-1666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0BDA12B-ED59-1342-9247-10C76244458A}"/>
              </a:ext>
            </a:extLst>
          </p:cNvPr>
          <p:cNvSpPr txBox="1"/>
          <p:nvPr/>
        </p:nvSpPr>
        <p:spPr>
          <a:xfrm>
            <a:off x="4470984" y="6371502"/>
            <a:ext cx="1061725" cy="276999"/>
          </a:xfrm>
          <a:prstGeom prst="rect">
            <a:avLst/>
          </a:prstGeom>
          <a:noFill/>
        </p:spPr>
        <p:txBody>
          <a:bodyPr wrap="square" rtlCol="0">
            <a:spAutoFit/>
          </a:bodyPr>
          <a:lstStyle/>
          <a:p>
            <a:pPr algn="ctr"/>
            <a:r>
              <a:rPr lang="en-US" sz="1200" dirty="0"/>
              <a:t>intercept</a:t>
            </a:r>
          </a:p>
        </p:txBody>
      </p:sp>
      <p:sp>
        <p:nvSpPr>
          <p:cNvPr id="3" name="TextBox 2">
            <a:extLst>
              <a:ext uri="{FF2B5EF4-FFF2-40B4-BE49-F238E27FC236}">
                <a16:creationId xmlns:a16="http://schemas.microsoft.com/office/drawing/2014/main" id="{028A3F97-876D-B97A-84F0-330556C76935}"/>
              </a:ext>
            </a:extLst>
          </p:cNvPr>
          <p:cNvSpPr txBox="1"/>
          <p:nvPr/>
        </p:nvSpPr>
        <p:spPr>
          <a:xfrm>
            <a:off x="1663700" y="457200"/>
            <a:ext cx="8483600" cy="1200329"/>
          </a:xfrm>
          <a:prstGeom prst="rect">
            <a:avLst/>
          </a:prstGeom>
          <a:noFill/>
        </p:spPr>
        <p:txBody>
          <a:bodyPr wrap="square" rtlCol="0">
            <a:spAutoFit/>
          </a:bodyPr>
          <a:lstStyle/>
          <a:p>
            <a:pPr algn="ctr"/>
            <a:r>
              <a:rPr lang="en-US" sz="3600" dirty="0"/>
              <a:t>A Neural network is nothing more than a big-</a:t>
            </a:r>
            <a:r>
              <a:rPr lang="en-US" sz="3600" dirty="0" err="1"/>
              <a:t>ol</a:t>
            </a:r>
            <a:r>
              <a:rPr lang="en-US" sz="3600" dirty="0"/>
              <a:t>-formula</a:t>
            </a:r>
          </a:p>
        </p:txBody>
      </p:sp>
    </p:spTree>
    <p:extLst>
      <p:ext uri="{BB962C8B-B14F-4D97-AF65-F5344CB8AC3E}">
        <p14:creationId xmlns:p14="http://schemas.microsoft.com/office/powerpoint/2010/main" val="62976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F8C8F-E53C-5AD3-E404-78ABFD419870}"/>
              </a:ext>
            </a:extLst>
          </p:cNvPr>
          <p:cNvSpPr>
            <a:spLocks noGrp="1"/>
          </p:cNvSpPr>
          <p:nvPr>
            <p:ph type="title"/>
          </p:nvPr>
        </p:nvSpPr>
        <p:spPr>
          <a:xfrm>
            <a:off x="8895775" y="1123837"/>
            <a:ext cx="2947482" cy="4601183"/>
          </a:xfrm>
        </p:spPr>
        <p:txBody>
          <a:bodyPr>
            <a:normAutofit/>
          </a:bodyPr>
          <a:lstStyle/>
          <a:p>
            <a:pPr marL="0" indent="0">
              <a:buNone/>
            </a:pPr>
            <a:r>
              <a:rPr lang="en-US" dirty="0"/>
              <a:t>Demystifying Neural Networks ~ house price example</a:t>
            </a:r>
          </a:p>
        </p:txBody>
      </p:sp>
      <p:sp>
        <p:nvSpPr>
          <p:cNvPr id="26" name="Rectangle 25">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mc:AlternateContent xmlns:mc="http://schemas.openxmlformats.org/markup-compatibility/2006">
        <mc:Choice xmlns:a14="http://schemas.microsoft.com/office/drawing/2010/main" Requires="a14">
          <p:graphicFrame>
            <p:nvGraphicFramePr>
              <p:cNvPr id="18" name="Content Placeholder 2">
                <a:extLst>
                  <a:ext uri="{FF2B5EF4-FFF2-40B4-BE49-F238E27FC236}">
                    <a16:creationId xmlns:a16="http://schemas.microsoft.com/office/drawing/2014/main" id="{1C11E671-D84B-4F3E-FAFA-F630EF78ADFC}"/>
                  </a:ext>
                </a:extLst>
              </p:cNvPr>
              <p:cNvGraphicFramePr>
                <a:graphicFrameLocks noGrp="1"/>
              </p:cNvGraphicFramePr>
              <p:nvPr>
                <p:ph idx="1"/>
                <p:extLst>
                  <p:ext uri="{D42A27DB-BD31-4B8C-83A1-F6EECF244321}">
                    <p14:modId xmlns:p14="http://schemas.microsoft.com/office/powerpoint/2010/main" val="1427951131"/>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8" name="Content Placeholder 2">
                <a:extLst>
                  <a:ext uri="{FF2B5EF4-FFF2-40B4-BE49-F238E27FC236}">
                    <a16:creationId xmlns:a16="http://schemas.microsoft.com/office/drawing/2014/main" id="{1C11E671-D84B-4F3E-FAFA-F630EF78ADFC}"/>
                  </a:ext>
                </a:extLst>
              </p:cNvPr>
              <p:cNvGraphicFramePr>
                <a:graphicFrameLocks noGrp="1"/>
              </p:cNvGraphicFramePr>
              <p:nvPr>
                <p:ph idx="1"/>
                <p:extLst>
                  <p:ext uri="{D42A27DB-BD31-4B8C-83A1-F6EECF244321}">
                    <p14:modId xmlns:p14="http://schemas.microsoft.com/office/powerpoint/2010/main" val="1427951131"/>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4" name="TextBox 3">
            <a:extLst>
              <a:ext uri="{FF2B5EF4-FFF2-40B4-BE49-F238E27FC236}">
                <a16:creationId xmlns:a16="http://schemas.microsoft.com/office/drawing/2014/main" id="{57F15E8C-765F-E1CB-7866-6E2089BA8843}"/>
              </a:ext>
            </a:extLst>
          </p:cNvPr>
          <p:cNvSpPr txBox="1"/>
          <p:nvPr/>
        </p:nvSpPr>
        <p:spPr>
          <a:xfrm>
            <a:off x="1027135" y="282261"/>
            <a:ext cx="6250487" cy="369332"/>
          </a:xfrm>
          <a:prstGeom prst="rect">
            <a:avLst/>
          </a:prstGeom>
          <a:noFill/>
        </p:spPr>
        <p:txBody>
          <a:bodyPr wrap="square" rtlCol="0">
            <a:spAutoFit/>
          </a:bodyPr>
          <a:lstStyle/>
          <a:p>
            <a:r>
              <a:rPr lang="en-US" dirty="0"/>
              <a:t>Let’s predict house price… </a:t>
            </a:r>
          </a:p>
        </p:txBody>
      </p:sp>
    </p:spTree>
    <p:extLst>
      <p:ext uri="{BB962C8B-B14F-4D97-AF65-F5344CB8AC3E}">
        <p14:creationId xmlns:p14="http://schemas.microsoft.com/office/powerpoint/2010/main" val="1039076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Godfather of AI' Geoffrey Hinton quits Google and warns over dangers of  misinformation | Google | The Guardian">
            <a:extLst>
              <a:ext uri="{FF2B5EF4-FFF2-40B4-BE49-F238E27FC236}">
                <a16:creationId xmlns:a16="http://schemas.microsoft.com/office/drawing/2014/main" id="{7D997496-CFD1-04E8-A0E4-B9BFDA4DDDF6}"/>
              </a:ext>
            </a:extLst>
          </p:cNvPr>
          <p:cNvPicPr>
            <a:picLocks noGrp="1" noChangeAspect="1" noChangeArrowheads="1"/>
          </p:cNvPicPr>
          <p:nvPr>
            <p:ph sz="half" idx="2"/>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itle 6">
            <a:extLst>
              <a:ext uri="{FF2B5EF4-FFF2-40B4-BE49-F238E27FC236}">
                <a16:creationId xmlns:a16="http://schemas.microsoft.com/office/drawing/2014/main" id="{B477B385-2A37-CF95-4812-B9416DFBABF8}"/>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dirty="0"/>
              <a:t>Geoffrey Hinton </a:t>
            </a:r>
            <a:br>
              <a:rPr lang="en-US" sz="5000" spc="-100" dirty="0"/>
            </a:br>
            <a:br>
              <a:rPr lang="en-US" sz="5000" spc="-100" dirty="0"/>
            </a:br>
            <a:r>
              <a:rPr lang="en-US" sz="2400" spc="-100" dirty="0"/>
              <a:t>‘The Godfather of AI’ </a:t>
            </a:r>
          </a:p>
        </p:txBody>
      </p:sp>
      <p:sp>
        <p:nvSpPr>
          <p:cNvPr id="21" name="Rectangle 20">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1461483C-0A68-E843-3126-0FFDDDE3F014}"/>
              </a:ext>
            </a:extLst>
          </p:cNvPr>
          <p:cNvSpPr txBox="1"/>
          <p:nvPr/>
        </p:nvSpPr>
        <p:spPr>
          <a:xfrm>
            <a:off x="710215" y="4721658"/>
            <a:ext cx="6053839" cy="1754326"/>
          </a:xfrm>
          <a:prstGeom prst="rect">
            <a:avLst/>
          </a:prstGeom>
          <a:solidFill>
            <a:schemeClr val="accent1">
              <a:lumMod val="40000"/>
              <a:lumOff val="60000"/>
            </a:schemeClr>
          </a:solidFill>
        </p:spPr>
        <p:txBody>
          <a:bodyPr wrap="square">
            <a:spAutoFit/>
          </a:bodyPr>
          <a:lstStyle/>
          <a:p>
            <a:pPr algn="ctr"/>
            <a:r>
              <a:rPr lang="en-US" i="1" dirty="0"/>
              <a:t>“I’ve come to the conclusion that the kind of intelligence we’re developing is very different from the intelligence we have,” he said. “So it’s as if you had 10,000 people and whenever one person learned something, everybody automatically knew it. And that’s how these chatbots can know so much more than any one person.” – G. Hinton</a:t>
            </a:r>
          </a:p>
        </p:txBody>
      </p:sp>
    </p:spTree>
    <p:extLst>
      <p:ext uri="{BB962C8B-B14F-4D97-AF65-F5344CB8AC3E}">
        <p14:creationId xmlns:p14="http://schemas.microsoft.com/office/powerpoint/2010/main" val="3713244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8F5FD0-8245-FD14-BEC0-6433CCF41524}"/>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dirty="0"/>
              <a:t>How AI is Different from Machine Learning</a:t>
            </a:r>
          </a:p>
        </p:txBody>
      </p:sp>
      <p:graphicFrame>
        <p:nvGraphicFramePr>
          <p:cNvPr id="6" name="Content Placeholder 2">
            <a:extLst>
              <a:ext uri="{FF2B5EF4-FFF2-40B4-BE49-F238E27FC236}">
                <a16:creationId xmlns:a16="http://schemas.microsoft.com/office/drawing/2014/main" id="{96343494-7A98-8E55-84E4-3A7001773E3E}"/>
              </a:ext>
            </a:extLst>
          </p:cNvPr>
          <p:cNvGraphicFramePr>
            <a:graphicFrameLocks noGrp="1"/>
          </p:cNvGraphicFramePr>
          <p:nvPr>
            <p:ph sz="half" idx="1"/>
            <p:extLst>
              <p:ext uri="{D42A27DB-BD31-4B8C-83A1-F6EECF244321}">
                <p14:modId xmlns:p14="http://schemas.microsoft.com/office/powerpoint/2010/main" val="3107916339"/>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684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062E-66B6-559C-4321-72549A7C87DD}"/>
              </a:ext>
            </a:extLst>
          </p:cNvPr>
          <p:cNvSpPr>
            <a:spLocks noGrp="1"/>
          </p:cNvSpPr>
          <p:nvPr>
            <p:ph type="title"/>
          </p:nvPr>
        </p:nvSpPr>
        <p:spPr/>
        <p:txBody>
          <a:bodyPr/>
          <a:lstStyle/>
          <a:p>
            <a:r>
              <a:rPr lang="en-US" dirty="0"/>
              <a:t>The key-difference between AI and ML is Generation… </a:t>
            </a:r>
          </a:p>
        </p:txBody>
      </p:sp>
      <p:sp>
        <p:nvSpPr>
          <p:cNvPr id="3" name="Content Placeholder 2">
            <a:extLst>
              <a:ext uri="{FF2B5EF4-FFF2-40B4-BE49-F238E27FC236}">
                <a16:creationId xmlns:a16="http://schemas.microsoft.com/office/drawing/2014/main" id="{8D332F70-A239-0490-6173-E49F05807108}"/>
              </a:ext>
            </a:extLst>
          </p:cNvPr>
          <p:cNvSpPr>
            <a:spLocks noGrp="1"/>
          </p:cNvSpPr>
          <p:nvPr>
            <p:ph sz="half" idx="1"/>
          </p:nvPr>
        </p:nvSpPr>
        <p:spPr>
          <a:xfrm>
            <a:off x="3867912" y="868680"/>
            <a:ext cx="7568714" cy="5120640"/>
          </a:xfrm>
        </p:spPr>
        <p:txBody>
          <a:bodyPr/>
          <a:lstStyle/>
          <a:p>
            <a:r>
              <a:rPr lang="en-US" b="1" dirty="0"/>
              <a:t>AI  = Generation: </a:t>
            </a:r>
          </a:p>
          <a:p>
            <a:pPr lvl="1"/>
            <a:r>
              <a:rPr lang="en-US" dirty="0"/>
              <a:t>The ability to create or "generate" new content (Text, Image, Sound etc.) sets AI apart and aligns with its goal to mimic aspects of human intelligence and creativity.</a:t>
            </a:r>
          </a:p>
          <a:p>
            <a:pPr marL="0" indent="0">
              <a:buNone/>
            </a:pPr>
            <a:endParaRPr lang="en-US" dirty="0"/>
          </a:p>
          <a:p>
            <a:r>
              <a:rPr lang="en-US" b="1" dirty="0"/>
              <a:t>ML = Prediction</a:t>
            </a:r>
            <a:r>
              <a:rPr lang="en-US" dirty="0"/>
              <a:t>: </a:t>
            </a:r>
          </a:p>
          <a:p>
            <a:pPr lvl="1"/>
            <a:r>
              <a:rPr lang="en-US" dirty="0"/>
              <a:t>Predicting stock prices, diagnosing diseases, or recommending products. ML algorithms predictions based on data. That prediction an be something as simple as what comes next… </a:t>
            </a:r>
          </a:p>
          <a:p>
            <a:endParaRPr lang="en-US" dirty="0"/>
          </a:p>
        </p:txBody>
      </p:sp>
    </p:spTree>
    <p:extLst>
      <p:ext uri="{BB962C8B-B14F-4D97-AF65-F5344CB8AC3E}">
        <p14:creationId xmlns:p14="http://schemas.microsoft.com/office/powerpoint/2010/main" val="239103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E54C010-BDA6-F141-B8E6-F87FB9F2A5F7}"/>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06C6BF71-F407-CF4C-95E7-C44A65009479}"/>
                </a:ext>
              </a:extLst>
            </p:cNvPr>
            <p:cNvGrpSpPr/>
            <p:nvPr/>
          </p:nvGrpSpPr>
          <p:grpSpPr>
            <a:xfrm>
              <a:off x="7114474" y="1709769"/>
              <a:ext cx="410543" cy="4336666"/>
              <a:chOff x="4671460" y="1745729"/>
              <a:chExt cx="320039" cy="4562474"/>
            </a:xfrm>
            <a:solidFill>
              <a:srgbClr val="800000"/>
            </a:solidFill>
          </p:grpSpPr>
          <p:sp>
            <p:nvSpPr>
              <p:cNvPr id="74" name="Rectangle 73">
                <a:extLst>
                  <a:ext uri="{FF2B5EF4-FFF2-40B4-BE49-F238E27FC236}">
                    <a16:creationId xmlns:a16="http://schemas.microsoft.com/office/drawing/2014/main" id="{1265A827-2612-0240-A6DE-CDD60DE37CB4}"/>
                  </a:ext>
                </a:extLst>
              </p:cNvPr>
              <p:cNvSpPr/>
              <p:nvPr/>
            </p:nvSpPr>
            <p:spPr bwMode="auto">
              <a:xfrm rot="10800000">
                <a:off x="4671461" y="1745729"/>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ight Triangle 74">
                <a:extLst>
                  <a:ext uri="{FF2B5EF4-FFF2-40B4-BE49-F238E27FC236}">
                    <a16:creationId xmlns:a16="http://schemas.microsoft.com/office/drawing/2014/main" id="{1A90F5A8-BB18-4942-A754-36A9F6DFFB13}"/>
                  </a:ext>
                </a:extLst>
              </p:cNvPr>
              <p:cNvSpPr/>
              <p:nvPr/>
            </p:nvSpPr>
            <p:spPr bwMode="auto">
              <a:xfrm rot="10800000">
                <a:off x="4671460" y="2418961"/>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66B18ED9-F2CD-5343-AE0B-204034F4C0D4}"/>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43" name="Straight Connector 42">
              <a:extLst>
                <a:ext uri="{FF2B5EF4-FFF2-40B4-BE49-F238E27FC236}">
                  <a16:creationId xmlns:a16="http://schemas.microsoft.com/office/drawing/2014/main" id="{1FD728D7-EC12-E34B-B83D-EB16CCC8B32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CD141A61-AAA3-AC4A-B7C7-ED6C62658ECB}"/>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BE350404-5964-A44B-8508-340A3CDB755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C371CE26-3B6C-E242-B8BE-41BDED8A1948}"/>
                </a:ext>
              </a:extLst>
            </p:cNvPr>
            <p:cNvSpPr/>
            <p:nvPr/>
          </p:nvSpPr>
          <p:spPr bwMode="auto">
            <a:xfrm>
              <a:off x="838140" y="1716301"/>
              <a:ext cx="2285405" cy="639913"/>
            </a:xfrm>
            <a:prstGeom prst="rect">
              <a:avLst/>
            </a:prstGeom>
            <a:solidFill>
              <a:schemeClr val="accent3"/>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4BA159B9-FAF4-544A-8224-E355420F35AA}"/>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636374A9-C9AA-8F4A-9031-1D755C5882CB}"/>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B0D2B88A-DD9D-7045-90FE-985F4F33E48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FED8352D-3FB8-0D4D-82F4-53ECEE935DB0}"/>
                </a:ext>
              </a:extLst>
            </p:cNvPr>
            <p:cNvSpPr txBox="1">
              <a:spLocks/>
            </p:cNvSpPr>
            <p:nvPr/>
          </p:nvSpPr>
          <p:spPr>
            <a:xfrm>
              <a:off x="3268929" y="1716301"/>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078F18C5-DF74-2249-A5DF-372CA7B6700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7A73A441-8B17-7645-ACC4-0BF6D9E632E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7419BCC3-8F59-1049-8056-9262D17DF75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43EC61A1-0814-E74F-837D-103E75B8E1A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11DEB85B-B21B-274B-B5AA-C9C397F6B3A2}"/>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D1E9E937-1256-6446-9339-E229D51AE5D7}"/>
                </a:ext>
              </a:extLst>
            </p:cNvPr>
            <p:cNvGrpSpPr>
              <a:grpSpLocks noChangeAspect="1"/>
            </p:cNvGrpSpPr>
            <p:nvPr/>
          </p:nvGrpSpPr>
          <p:grpSpPr>
            <a:xfrm>
              <a:off x="1061689" y="5629902"/>
              <a:ext cx="371878" cy="365665"/>
              <a:chOff x="8146160" y="1934179"/>
              <a:chExt cx="851125" cy="836906"/>
            </a:xfrm>
          </p:grpSpPr>
          <p:sp>
            <p:nvSpPr>
              <p:cNvPr id="64" name="Trapezoid 63">
                <a:extLst>
                  <a:ext uri="{FF2B5EF4-FFF2-40B4-BE49-F238E27FC236}">
                    <a16:creationId xmlns:a16="http://schemas.microsoft.com/office/drawing/2014/main" id="{CC25F0DA-94C1-7A46-B273-7B43527802D4}"/>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ight Triangle 64">
                <a:extLst>
                  <a:ext uri="{FF2B5EF4-FFF2-40B4-BE49-F238E27FC236}">
                    <a16:creationId xmlns:a16="http://schemas.microsoft.com/office/drawing/2014/main" id="{434B9027-97F2-7946-BB85-199C368D4FF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DCB583C1-6439-2F40-B9D7-078F5B569ECA}"/>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EBE852CD-7B4B-2C4B-A7C3-7E51864BF22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4A9A6F96-2726-A640-80AA-5EE3F5B6DE96}"/>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FA96C3CC-0EDC-814E-B294-1A3329B8859D}"/>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5FADC747-D99D-1246-B1ED-FD220D5875B3}"/>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0FF16987-056C-E042-BF6C-7D2402A76AE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7F279505-F746-1741-A932-A0E8B9EA75BA}"/>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B8978998-08C7-2643-828B-3987DA67A7EF}"/>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8D728269-1542-6C40-B72C-A9A21BD218A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29FBB040-04B6-204A-AC61-E7AA0351B426}"/>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911B8200-2CCE-0B4C-AED1-025F16E3781E}"/>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B7D362C9-E3C7-DC41-82C2-70E6E155D95E}"/>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15A931AE-6622-BC4E-A638-4CF803093AC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Ranking algorithm within Amazon Search</a:t>
              </a:r>
            </a:p>
          </p:txBody>
        </p:sp>
        <p:pic>
          <p:nvPicPr>
            <p:cNvPr id="62" name="Picture 61">
              <a:extLst>
                <a:ext uri="{FF2B5EF4-FFF2-40B4-BE49-F238E27FC236}">
                  <a16:creationId xmlns:a16="http://schemas.microsoft.com/office/drawing/2014/main" id="{9B06693B-8BB2-6647-847A-217644A49BC8}"/>
                </a:ext>
              </a:extLst>
            </p:cNvPr>
            <p:cNvPicPr>
              <a:picLocks noChangeAspect="1"/>
            </p:cNvPicPr>
            <p:nvPr/>
          </p:nvPicPr>
          <p:blipFill>
            <a:blip r:embed="rId3"/>
            <a:stretch>
              <a:fillRect/>
            </a:stretch>
          </p:blipFill>
          <p:spPr>
            <a:xfrm>
              <a:off x="7690347" y="2205789"/>
              <a:ext cx="3927127" cy="360425"/>
            </a:xfrm>
            <a:prstGeom prst="rect">
              <a:avLst/>
            </a:prstGeom>
          </p:spPr>
        </p:pic>
        <p:pic>
          <p:nvPicPr>
            <p:cNvPr id="63" name="Picture 62">
              <a:extLst>
                <a:ext uri="{FF2B5EF4-FFF2-40B4-BE49-F238E27FC236}">
                  <a16:creationId xmlns:a16="http://schemas.microsoft.com/office/drawing/2014/main" id="{24D0E5D8-2109-D640-9CF8-F3A1A3D4D7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0347" y="2599225"/>
              <a:ext cx="3915612" cy="3408886"/>
            </a:xfrm>
            <a:prstGeom prst="rect">
              <a:avLst/>
            </a:prstGeom>
          </p:spPr>
        </p:pic>
      </p:grpSp>
      <p:sp>
        <p:nvSpPr>
          <p:cNvPr id="7" name="Title 1">
            <a:extLst>
              <a:ext uri="{FF2B5EF4-FFF2-40B4-BE49-F238E27FC236}">
                <a16:creationId xmlns:a16="http://schemas.microsoft.com/office/drawing/2014/main" id="{BDE2B535-6AC5-FC63-C4F0-E28A02A24A40}"/>
              </a:ext>
            </a:extLst>
          </p:cNvPr>
          <p:cNvSpPr txBox="1">
            <a:spLocks/>
          </p:cNvSpPr>
          <p:nvPr/>
        </p:nvSpPr>
        <p:spPr>
          <a:xfrm>
            <a:off x="838140" y="381419"/>
            <a:ext cx="10515600" cy="992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spTree>
    <p:extLst>
      <p:ext uri="{BB962C8B-B14F-4D97-AF65-F5344CB8AC3E}">
        <p14:creationId xmlns:p14="http://schemas.microsoft.com/office/powerpoint/2010/main" val="1339788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idx="4294967295"/>
          </p:nvPr>
        </p:nvSpPr>
        <p:spPr>
          <a:xfrm>
            <a:off x="838140" y="381419"/>
            <a:ext cx="10515600" cy="992188"/>
          </a:xfrm>
        </p:spPr>
        <p:txBody>
          <a:body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grpSp>
        <p:nvGrpSpPr>
          <p:cNvPr id="39" name="Group 38">
            <a:extLst>
              <a:ext uri="{FF2B5EF4-FFF2-40B4-BE49-F238E27FC236}">
                <a16:creationId xmlns:a16="http://schemas.microsoft.com/office/drawing/2014/main" id="{F6A7AFB7-68ED-3545-85C9-79FDFE408E9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CEAE7330-6E02-F34E-A215-08E124753B85}"/>
                </a:ext>
              </a:extLst>
            </p:cNvPr>
            <p:cNvGrpSpPr/>
            <p:nvPr/>
          </p:nvGrpSpPr>
          <p:grpSpPr>
            <a:xfrm>
              <a:off x="7114473" y="1696022"/>
              <a:ext cx="410543" cy="4341714"/>
              <a:chOff x="4743448" y="1752601"/>
              <a:chExt cx="247651" cy="4562473"/>
            </a:xfrm>
            <a:solidFill>
              <a:srgbClr val="800000"/>
            </a:solidFill>
          </p:grpSpPr>
          <p:sp>
            <p:nvSpPr>
              <p:cNvPr id="109" name="Rectangle 108">
                <a:extLst>
                  <a:ext uri="{FF2B5EF4-FFF2-40B4-BE49-F238E27FC236}">
                    <a16:creationId xmlns:a16="http://schemas.microsoft.com/office/drawing/2014/main" id="{2F774F68-3BE1-4B42-98F0-C9D559E4BE93}"/>
                  </a:ext>
                </a:extLst>
              </p:cNvPr>
              <p:cNvSpPr/>
              <p:nvPr/>
            </p:nvSpPr>
            <p:spPr bwMode="auto">
              <a:xfrm rot="10800000">
                <a:off x="4743449" y="2534846"/>
                <a:ext cx="246888" cy="672451"/>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ight Triangle 109">
                <a:extLst>
                  <a:ext uri="{FF2B5EF4-FFF2-40B4-BE49-F238E27FC236}">
                    <a16:creationId xmlns:a16="http://schemas.microsoft.com/office/drawing/2014/main" id="{D6585C18-951F-C34E-A9E9-646E4EB0234F}"/>
                  </a:ext>
                </a:extLst>
              </p:cNvPr>
              <p:cNvSpPr/>
              <p:nvPr/>
            </p:nvSpPr>
            <p:spPr bwMode="auto">
              <a:xfrm rot="10800000">
                <a:off x="4743449" y="3207296"/>
                <a:ext cx="247650" cy="310777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Right Triangle 110">
                <a:extLst>
                  <a:ext uri="{FF2B5EF4-FFF2-40B4-BE49-F238E27FC236}">
                    <a16:creationId xmlns:a16="http://schemas.microsoft.com/office/drawing/2014/main" id="{D326E855-EB27-5241-B63B-37403183B48F}"/>
                  </a:ext>
                </a:extLst>
              </p:cNvPr>
              <p:cNvSpPr/>
              <p:nvPr/>
            </p:nvSpPr>
            <p:spPr bwMode="auto">
              <a:xfrm flipH="1">
                <a:off x="4743448" y="1752601"/>
                <a:ext cx="247650" cy="78224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7" name="Text Placeholder 16">
              <a:extLst>
                <a:ext uri="{FF2B5EF4-FFF2-40B4-BE49-F238E27FC236}">
                  <a16:creationId xmlns:a16="http://schemas.microsoft.com/office/drawing/2014/main" id="{E8C2EC4F-29C6-EF4A-80D6-EC717B4ECFA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78" name="Straight Connector 77">
              <a:extLst>
                <a:ext uri="{FF2B5EF4-FFF2-40B4-BE49-F238E27FC236}">
                  <a16:creationId xmlns:a16="http://schemas.microsoft.com/office/drawing/2014/main" id="{4B16532E-645B-1A46-8CDD-5A62326FA01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9" name="Text Placeholder 16">
              <a:extLst>
                <a:ext uri="{FF2B5EF4-FFF2-40B4-BE49-F238E27FC236}">
                  <a16:creationId xmlns:a16="http://schemas.microsoft.com/office/drawing/2014/main" id="{3120D9D7-D46C-8C4F-A1A6-2A0CACBEFB4A}"/>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0" name="Straight Connector 79">
              <a:extLst>
                <a:ext uri="{FF2B5EF4-FFF2-40B4-BE49-F238E27FC236}">
                  <a16:creationId xmlns:a16="http://schemas.microsoft.com/office/drawing/2014/main" id="{410AFC30-6098-EC4D-9D98-67426AA2AA1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C17D1335-B257-BB43-8D6E-8E59DD249298}"/>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2" name="Rectangle 81">
              <a:extLst>
                <a:ext uri="{FF2B5EF4-FFF2-40B4-BE49-F238E27FC236}">
                  <a16:creationId xmlns:a16="http://schemas.microsoft.com/office/drawing/2014/main" id="{57B1F948-ED54-F04F-BD11-5153D37A1B06}"/>
                </a:ext>
              </a:extLst>
            </p:cNvPr>
            <p:cNvSpPr/>
            <p:nvPr/>
          </p:nvSpPr>
          <p:spPr bwMode="auto">
            <a:xfrm>
              <a:off x="838140" y="2456731"/>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3" name="Rectangle 82">
              <a:extLst>
                <a:ext uri="{FF2B5EF4-FFF2-40B4-BE49-F238E27FC236}">
                  <a16:creationId xmlns:a16="http://schemas.microsoft.com/office/drawing/2014/main" id="{ACBD1014-B5BB-F74A-98DE-6048920E278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4" name="Rectangle 83">
              <a:extLst>
                <a:ext uri="{FF2B5EF4-FFF2-40B4-BE49-F238E27FC236}">
                  <a16:creationId xmlns:a16="http://schemas.microsoft.com/office/drawing/2014/main" id="{39336395-5376-2F45-A7AB-D68C7D6D59C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5" name="Content Placeholder 22">
              <a:extLst>
                <a:ext uri="{FF2B5EF4-FFF2-40B4-BE49-F238E27FC236}">
                  <a16:creationId xmlns:a16="http://schemas.microsoft.com/office/drawing/2014/main" id="{D82C45C8-3DA8-D540-A476-D74C97B60909}"/>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6" name="Content Placeholder 22">
              <a:extLst>
                <a:ext uri="{FF2B5EF4-FFF2-40B4-BE49-F238E27FC236}">
                  <a16:creationId xmlns:a16="http://schemas.microsoft.com/office/drawing/2014/main" id="{76698123-B719-5A45-BD27-385FA55F3069}"/>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87" name="Content Placeholder 22">
              <a:extLst>
                <a:ext uri="{FF2B5EF4-FFF2-40B4-BE49-F238E27FC236}">
                  <a16:creationId xmlns:a16="http://schemas.microsoft.com/office/drawing/2014/main" id="{F199CB89-707A-D147-BF56-22B9E2D1C333}"/>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88" name="Content Placeholder 22">
              <a:extLst>
                <a:ext uri="{FF2B5EF4-FFF2-40B4-BE49-F238E27FC236}">
                  <a16:creationId xmlns:a16="http://schemas.microsoft.com/office/drawing/2014/main" id="{3DBA5028-CB46-0F47-8552-BED1F6130064}"/>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89" name="Rectangle 88">
              <a:extLst>
                <a:ext uri="{FF2B5EF4-FFF2-40B4-BE49-F238E27FC236}">
                  <a16:creationId xmlns:a16="http://schemas.microsoft.com/office/drawing/2014/main" id="{B1C95A1E-A6D4-924B-A057-C484CFD230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0" name="Content Placeholder 22">
              <a:extLst>
                <a:ext uri="{FF2B5EF4-FFF2-40B4-BE49-F238E27FC236}">
                  <a16:creationId xmlns:a16="http://schemas.microsoft.com/office/drawing/2014/main" id="{32B3DF3C-6CD0-A043-9069-4A9B8971B748}"/>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1" name="Group 90">
              <a:extLst>
                <a:ext uri="{FF2B5EF4-FFF2-40B4-BE49-F238E27FC236}">
                  <a16:creationId xmlns:a16="http://schemas.microsoft.com/office/drawing/2014/main" id="{BFC2D221-2DBA-C74A-AF81-A5B26E9C6D9E}"/>
                </a:ext>
              </a:extLst>
            </p:cNvPr>
            <p:cNvGrpSpPr>
              <a:grpSpLocks noChangeAspect="1"/>
            </p:cNvGrpSpPr>
            <p:nvPr/>
          </p:nvGrpSpPr>
          <p:grpSpPr>
            <a:xfrm>
              <a:off x="1061689" y="5629902"/>
              <a:ext cx="371878" cy="365665"/>
              <a:chOff x="8146160" y="1934179"/>
              <a:chExt cx="851125" cy="836906"/>
            </a:xfrm>
          </p:grpSpPr>
          <p:sp>
            <p:nvSpPr>
              <p:cNvPr id="99" name="Trapezoid 98">
                <a:extLst>
                  <a:ext uri="{FF2B5EF4-FFF2-40B4-BE49-F238E27FC236}">
                    <a16:creationId xmlns:a16="http://schemas.microsoft.com/office/drawing/2014/main" id="{DF6525E6-7A0D-6144-86EF-9CB7F4358476}"/>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ight Triangle 99">
                <a:extLst>
                  <a:ext uri="{FF2B5EF4-FFF2-40B4-BE49-F238E27FC236}">
                    <a16:creationId xmlns:a16="http://schemas.microsoft.com/office/drawing/2014/main" id="{23C9E109-D0A9-5345-808C-73DCEA74F1A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ight Triangle 100">
                <a:extLst>
                  <a:ext uri="{FF2B5EF4-FFF2-40B4-BE49-F238E27FC236}">
                    <a16:creationId xmlns:a16="http://schemas.microsoft.com/office/drawing/2014/main" id="{11A40240-335D-7D41-BF41-75507F7EA31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8F698AF3-57FF-4F4D-A07B-24501AFDAB5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1235BBFE-D7C0-224B-B7EA-DF059160AF3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8017CAA9-5DCA-7742-AE28-66CDF85CEB7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ectangle 104">
                <a:extLst>
                  <a:ext uri="{FF2B5EF4-FFF2-40B4-BE49-F238E27FC236}">
                    <a16:creationId xmlns:a16="http://schemas.microsoft.com/office/drawing/2014/main" id="{3A6E3101-4ADF-D447-8DE3-0C04B551BBE7}"/>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ectangle 105">
                <a:extLst>
                  <a:ext uri="{FF2B5EF4-FFF2-40B4-BE49-F238E27FC236}">
                    <a16:creationId xmlns:a16="http://schemas.microsoft.com/office/drawing/2014/main" id="{0D35ABDC-6A75-DD42-92CF-3132C8CF54E5}"/>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ectangle 106">
                <a:extLst>
                  <a:ext uri="{FF2B5EF4-FFF2-40B4-BE49-F238E27FC236}">
                    <a16:creationId xmlns:a16="http://schemas.microsoft.com/office/drawing/2014/main" id="{6E5569A2-2553-C942-AF3E-EACB38AFC598}"/>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107">
                <a:extLst>
                  <a:ext uri="{FF2B5EF4-FFF2-40B4-BE49-F238E27FC236}">
                    <a16:creationId xmlns:a16="http://schemas.microsoft.com/office/drawing/2014/main" id="{8489D688-445C-654C-A5E6-229784BAC257}"/>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Text Placeholder 16">
              <a:extLst>
                <a:ext uri="{FF2B5EF4-FFF2-40B4-BE49-F238E27FC236}">
                  <a16:creationId xmlns:a16="http://schemas.microsoft.com/office/drawing/2014/main" id="{7286CF7B-07CC-6843-9264-8028FD2ADC16}"/>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93" name="Straight Connector 92">
              <a:extLst>
                <a:ext uri="{FF2B5EF4-FFF2-40B4-BE49-F238E27FC236}">
                  <a16:creationId xmlns:a16="http://schemas.microsoft.com/office/drawing/2014/main" id="{9A8668B5-E217-7745-B73E-95B5CB095A0B}"/>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94" name="Rectangle 93">
              <a:extLst>
                <a:ext uri="{FF2B5EF4-FFF2-40B4-BE49-F238E27FC236}">
                  <a16:creationId xmlns:a16="http://schemas.microsoft.com/office/drawing/2014/main" id="{BB922C51-EB4D-2B4E-9766-63DC2B253598}"/>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95" name="Content Placeholder 22">
              <a:extLst>
                <a:ext uri="{FF2B5EF4-FFF2-40B4-BE49-F238E27FC236}">
                  <a16:creationId xmlns:a16="http://schemas.microsoft.com/office/drawing/2014/main" id="{332ACBAF-D7B6-A04C-BFE3-B532482255ED}"/>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96" name="Content Placeholder 4">
              <a:extLst>
                <a:ext uri="{FF2B5EF4-FFF2-40B4-BE49-F238E27FC236}">
                  <a16:creationId xmlns:a16="http://schemas.microsoft.com/office/drawing/2014/main" id="{D3426CCD-777C-2948-B6AF-2E767FE3E42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Recommendations across the website</a:t>
              </a: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Amazon’s Choice</a:t>
              </a:r>
            </a:p>
          </p:txBody>
        </p:sp>
        <p:pic>
          <p:nvPicPr>
            <p:cNvPr id="97" name="Picture 96">
              <a:extLst>
                <a:ext uri="{FF2B5EF4-FFF2-40B4-BE49-F238E27FC236}">
                  <a16:creationId xmlns:a16="http://schemas.microsoft.com/office/drawing/2014/main" id="{C8FF1C10-ED3A-5D4C-A2B4-D6E27E6485EC}"/>
                </a:ext>
              </a:extLst>
            </p:cNvPr>
            <p:cNvPicPr>
              <a:picLocks noChangeAspect="1"/>
            </p:cNvPicPr>
            <p:nvPr/>
          </p:nvPicPr>
          <p:blipFill>
            <a:blip r:embed="rId3"/>
            <a:stretch>
              <a:fillRect/>
            </a:stretch>
          </p:blipFill>
          <p:spPr>
            <a:xfrm>
              <a:off x="7692484" y="2096095"/>
              <a:ext cx="3896666" cy="1781928"/>
            </a:xfrm>
            <a:prstGeom prst="rect">
              <a:avLst/>
            </a:prstGeom>
          </p:spPr>
        </p:pic>
        <p:pic>
          <p:nvPicPr>
            <p:cNvPr id="98" name="Picture 97">
              <a:extLst>
                <a:ext uri="{FF2B5EF4-FFF2-40B4-BE49-F238E27FC236}">
                  <a16:creationId xmlns:a16="http://schemas.microsoft.com/office/drawing/2014/main" id="{82AB7068-2CE5-FC43-A57C-A1A5D537670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64130" y="4406622"/>
              <a:ext cx="3966447" cy="1471197"/>
            </a:xfrm>
            <a:prstGeom prst="rect">
              <a:avLst/>
            </a:prstGeom>
          </p:spPr>
        </p:pic>
      </p:grpSp>
    </p:spTree>
    <p:extLst>
      <p:ext uri="{BB962C8B-B14F-4D97-AF65-F5344CB8AC3E}">
        <p14:creationId xmlns:p14="http://schemas.microsoft.com/office/powerpoint/2010/main" val="658998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7EBC8C4-390E-0C47-9C19-0C47F5EEBE09}"/>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5BBCB749-4DF9-BA4C-B5D2-43BC8A065963}"/>
                </a:ext>
              </a:extLst>
            </p:cNvPr>
            <p:cNvGrpSpPr/>
            <p:nvPr/>
          </p:nvGrpSpPr>
          <p:grpSpPr>
            <a:xfrm>
              <a:off x="7114473" y="1711255"/>
              <a:ext cx="410543" cy="4341715"/>
              <a:chOff x="4743448" y="1752600"/>
              <a:chExt cx="247651" cy="4562474"/>
            </a:xfrm>
            <a:solidFill>
              <a:srgbClr val="800000"/>
            </a:solidFill>
          </p:grpSpPr>
          <p:sp>
            <p:nvSpPr>
              <p:cNvPr id="116" name="Rectangle 115">
                <a:extLst>
                  <a:ext uri="{FF2B5EF4-FFF2-40B4-BE49-F238E27FC236}">
                    <a16:creationId xmlns:a16="http://schemas.microsoft.com/office/drawing/2014/main" id="{B778F4CB-7E55-0E46-BE09-0B33ABE0F908}"/>
                  </a:ext>
                </a:extLst>
              </p:cNvPr>
              <p:cNvSpPr/>
              <p:nvPr/>
            </p:nvSpPr>
            <p:spPr bwMode="auto">
              <a:xfrm rot="10800000">
                <a:off x="4743449" y="3319360"/>
                <a:ext cx="246888" cy="664877"/>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ight Triangle 116">
                <a:extLst>
                  <a:ext uri="{FF2B5EF4-FFF2-40B4-BE49-F238E27FC236}">
                    <a16:creationId xmlns:a16="http://schemas.microsoft.com/office/drawing/2014/main" id="{798BB6CB-405E-724C-A99A-CEAAA33DED4D}"/>
                  </a:ext>
                </a:extLst>
              </p:cNvPr>
              <p:cNvSpPr/>
              <p:nvPr/>
            </p:nvSpPr>
            <p:spPr bwMode="auto">
              <a:xfrm rot="10800000">
                <a:off x="4743449" y="3984241"/>
                <a:ext cx="247650" cy="2330833"/>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Right Triangle 117">
                <a:extLst>
                  <a:ext uri="{FF2B5EF4-FFF2-40B4-BE49-F238E27FC236}">
                    <a16:creationId xmlns:a16="http://schemas.microsoft.com/office/drawing/2014/main" id="{5A457CE5-4E4B-AE48-9798-4F8D01B594CA}"/>
                  </a:ext>
                </a:extLst>
              </p:cNvPr>
              <p:cNvSpPr/>
              <p:nvPr/>
            </p:nvSpPr>
            <p:spPr bwMode="auto">
              <a:xfrm flipH="1">
                <a:off x="4743448" y="1752600"/>
                <a:ext cx="247650" cy="156675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AD68F4CB-C91B-3441-B15F-500CCD6B58B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43" name="Straight Connector 42">
              <a:extLst>
                <a:ext uri="{FF2B5EF4-FFF2-40B4-BE49-F238E27FC236}">
                  <a16:creationId xmlns:a16="http://schemas.microsoft.com/office/drawing/2014/main" id="{8D22F282-5660-C749-83E8-8B912112DD4E}"/>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656D6979-8234-F946-BF06-74547BAB713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7E5401C2-2641-6D47-ABC7-235B54D89B4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71C45A82-5AE9-F346-A858-27038F423489}"/>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E7747ACC-90E7-2347-B33D-4E7C3C64244F}"/>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0A4F91D3-CAC8-8C41-90DB-A3CE2F074142}"/>
                </a:ext>
              </a:extLst>
            </p:cNvPr>
            <p:cNvSpPr/>
            <p:nvPr/>
          </p:nvSpPr>
          <p:spPr bwMode="auto">
            <a:xfrm>
              <a:off x="838140" y="319716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A2E5A73C-BD46-B14B-A714-FC09FF204C7B}"/>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E94D0DC6-A27B-3444-98A0-E996E180EE38}"/>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989C047B-F3D6-BD4B-8769-12A55440B7E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D40D918E-58DE-F34B-A5CC-B53463D902A1}"/>
                </a:ext>
              </a:extLst>
            </p:cNvPr>
            <p:cNvSpPr txBox="1">
              <a:spLocks/>
            </p:cNvSpPr>
            <p:nvPr/>
          </p:nvSpPr>
          <p:spPr>
            <a:xfrm>
              <a:off x="3268929" y="3195004"/>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F2957FCC-0A2D-2240-91A9-A7F8BCDEEFD2}"/>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F8ECEB70-DAEF-0544-80AC-BBCAC0085718}"/>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833CF4ED-CC79-E047-861B-BAE2D1DC732B}"/>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68E70D0E-79A0-4C4B-A18C-DE407680E911}"/>
                </a:ext>
              </a:extLst>
            </p:cNvPr>
            <p:cNvGrpSpPr>
              <a:grpSpLocks noChangeAspect="1"/>
            </p:cNvGrpSpPr>
            <p:nvPr/>
          </p:nvGrpSpPr>
          <p:grpSpPr>
            <a:xfrm>
              <a:off x="1061689" y="5629902"/>
              <a:ext cx="371878" cy="365665"/>
              <a:chOff x="8146160" y="1934179"/>
              <a:chExt cx="851125" cy="836906"/>
            </a:xfrm>
          </p:grpSpPr>
          <p:sp>
            <p:nvSpPr>
              <p:cNvPr id="70" name="Trapezoid 69">
                <a:extLst>
                  <a:ext uri="{FF2B5EF4-FFF2-40B4-BE49-F238E27FC236}">
                    <a16:creationId xmlns:a16="http://schemas.microsoft.com/office/drawing/2014/main" id="{F5C7570B-51EF-664C-BF27-DC8C172E920A}"/>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ight Triangle 70">
                <a:extLst>
                  <a:ext uri="{FF2B5EF4-FFF2-40B4-BE49-F238E27FC236}">
                    <a16:creationId xmlns:a16="http://schemas.microsoft.com/office/drawing/2014/main" id="{B7330863-D188-2543-9906-E0F43354D83A}"/>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ight Triangle 71">
                <a:extLst>
                  <a:ext uri="{FF2B5EF4-FFF2-40B4-BE49-F238E27FC236}">
                    <a16:creationId xmlns:a16="http://schemas.microsoft.com/office/drawing/2014/main" id="{46F226C9-2636-604D-9539-EFFE9A245D69}"/>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E238EB15-24AC-DD4A-AEB4-147E91DC5C9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86BD9DD2-91BC-4842-AB9F-10DDBF81F5AE}"/>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ectangle 74">
                <a:extLst>
                  <a:ext uri="{FF2B5EF4-FFF2-40B4-BE49-F238E27FC236}">
                    <a16:creationId xmlns:a16="http://schemas.microsoft.com/office/drawing/2014/main" id="{F0AE26F1-DFBD-1D44-B72C-BA562AB87CE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ectangle 111">
                <a:extLst>
                  <a:ext uri="{FF2B5EF4-FFF2-40B4-BE49-F238E27FC236}">
                    <a16:creationId xmlns:a16="http://schemas.microsoft.com/office/drawing/2014/main" id="{FF823DA3-1753-064C-AACA-15ED1AAFB0ED}"/>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ectangle 112">
                <a:extLst>
                  <a:ext uri="{FF2B5EF4-FFF2-40B4-BE49-F238E27FC236}">
                    <a16:creationId xmlns:a16="http://schemas.microsoft.com/office/drawing/2014/main" id="{4F6EA10B-41A6-1A4E-972D-C9F0DEB2E3A9}"/>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Rectangle 113">
                <a:extLst>
                  <a:ext uri="{FF2B5EF4-FFF2-40B4-BE49-F238E27FC236}">
                    <a16:creationId xmlns:a16="http://schemas.microsoft.com/office/drawing/2014/main" id="{EA2589F4-63EB-E64C-BE11-C87AA27B82EE}"/>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CE09B8FA-9053-2847-A854-C757A2A7682C}"/>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71597B67-E89D-2D4D-8231-E884C63AA1AF}"/>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9D05EADE-507D-904E-B5F5-89A5DCB42A38}"/>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247C985D-1D2F-1C46-815B-23BAFE440E85}"/>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9BC0A622-04B5-5048-AC58-7AB75A25553B}"/>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638F374B-D466-3446-BC15-49187DF217C1}"/>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Product classification for our catalog</a:t>
              </a:r>
            </a:p>
          </p:txBody>
        </p:sp>
        <p:sp>
          <p:nvSpPr>
            <p:cNvPr id="62" name="TextBox 61">
              <a:extLst>
                <a:ext uri="{FF2B5EF4-FFF2-40B4-BE49-F238E27FC236}">
                  <a16:creationId xmlns:a16="http://schemas.microsoft.com/office/drawing/2014/main" id="{E3B89E12-2174-4443-905D-3D16D62EC447}"/>
                </a:ext>
              </a:extLst>
            </p:cNvPr>
            <p:cNvSpPr txBox="1"/>
            <p:nvPr/>
          </p:nvSpPr>
          <p:spPr>
            <a:xfrm>
              <a:off x="7993904" y="3666964"/>
              <a:ext cx="1477905" cy="307697"/>
            </a:xfrm>
            <a:prstGeom prst="rect">
              <a:avLst/>
            </a:prstGeom>
            <a:noFill/>
          </p:spPr>
          <p:txBody>
            <a:bodyPr wrap="non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High-Low Dress</a:t>
              </a:r>
            </a:p>
          </p:txBody>
        </p:sp>
        <p:pic>
          <p:nvPicPr>
            <p:cNvPr id="63" name="Picture 62">
              <a:extLst>
                <a:ext uri="{FF2B5EF4-FFF2-40B4-BE49-F238E27FC236}">
                  <a16:creationId xmlns:a16="http://schemas.microsoft.com/office/drawing/2014/main" id="{33CE4A94-DD27-D54A-92AC-FA8DBBE9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4097" y="2285091"/>
              <a:ext cx="1138289" cy="1371243"/>
            </a:xfrm>
            <a:prstGeom prst="rect">
              <a:avLst/>
            </a:prstGeom>
          </p:spPr>
        </p:pic>
        <p:sp>
          <p:nvSpPr>
            <p:cNvPr id="64" name="TextBox 63">
              <a:extLst>
                <a:ext uri="{FF2B5EF4-FFF2-40B4-BE49-F238E27FC236}">
                  <a16:creationId xmlns:a16="http://schemas.microsoft.com/office/drawing/2014/main" id="{02A8A571-68FE-C34B-BD3A-4B4C339CCB4A}"/>
                </a:ext>
              </a:extLst>
            </p:cNvPr>
            <p:cNvSpPr txBox="1"/>
            <p:nvPr/>
          </p:nvSpPr>
          <p:spPr>
            <a:xfrm>
              <a:off x="9862147" y="3666964"/>
              <a:ext cx="1329210" cy="307777"/>
            </a:xfrm>
            <a:prstGeom prst="rect">
              <a:avLst/>
            </a:prstGeom>
            <a:noFill/>
          </p:spPr>
          <p:txBody>
            <a:bodyPr wrap="non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Straight Dress</a:t>
              </a:r>
            </a:p>
          </p:txBody>
        </p:sp>
        <p:pic>
          <p:nvPicPr>
            <p:cNvPr id="65" name="Picture 64">
              <a:extLst>
                <a:ext uri="{FF2B5EF4-FFF2-40B4-BE49-F238E27FC236}">
                  <a16:creationId xmlns:a16="http://schemas.microsoft.com/office/drawing/2014/main" id="{AB7C4C16-39A3-0241-B099-4DF398564F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9946" y="2285091"/>
              <a:ext cx="1143652" cy="1371243"/>
            </a:xfrm>
            <a:prstGeom prst="rect">
              <a:avLst/>
            </a:prstGeom>
          </p:spPr>
        </p:pic>
        <p:sp>
          <p:nvSpPr>
            <p:cNvPr id="66" name="TextBox 65">
              <a:extLst>
                <a:ext uri="{FF2B5EF4-FFF2-40B4-BE49-F238E27FC236}">
                  <a16:creationId xmlns:a16="http://schemas.microsoft.com/office/drawing/2014/main" id="{B0AC2336-88B8-2142-A61D-16FE8AB7C4C0}"/>
                </a:ext>
              </a:extLst>
            </p:cNvPr>
            <p:cNvSpPr txBox="1"/>
            <p:nvPr/>
          </p:nvSpPr>
          <p:spPr>
            <a:xfrm>
              <a:off x="8142947" y="5555939"/>
              <a:ext cx="1151277" cy="307777"/>
            </a:xfrm>
            <a:prstGeom prst="rect">
              <a:avLst/>
            </a:prstGeom>
            <a:noFill/>
          </p:spPr>
          <p:txBody>
            <a:bodyPr wrap="non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Striped Skirt</a:t>
              </a:r>
            </a:p>
          </p:txBody>
        </p:sp>
        <p:pic>
          <p:nvPicPr>
            <p:cNvPr id="67" name="Picture 66">
              <a:extLst>
                <a:ext uri="{FF2B5EF4-FFF2-40B4-BE49-F238E27FC236}">
                  <a16:creationId xmlns:a16="http://schemas.microsoft.com/office/drawing/2014/main" id="{4A80DD3A-C760-FD49-AB3C-052B31CB65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255" y="4143338"/>
              <a:ext cx="1083977" cy="1371243"/>
            </a:xfrm>
            <a:prstGeom prst="rect">
              <a:avLst/>
            </a:prstGeom>
          </p:spPr>
        </p:pic>
        <p:sp>
          <p:nvSpPr>
            <p:cNvPr id="68" name="TextBox 67">
              <a:extLst>
                <a:ext uri="{FF2B5EF4-FFF2-40B4-BE49-F238E27FC236}">
                  <a16:creationId xmlns:a16="http://schemas.microsoft.com/office/drawing/2014/main" id="{DE40D67A-FF76-3F44-951F-A752284C74BD}"/>
                </a:ext>
              </a:extLst>
            </p:cNvPr>
            <p:cNvSpPr txBox="1"/>
            <p:nvPr/>
          </p:nvSpPr>
          <p:spPr>
            <a:xfrm>
              <a:off x="9907020" y="5555939"/>
              <a:ext cx="1250663" cy="307777"/>
            </a:xfrm>
            <a:prstGeom prst="rect">
              <a:avLst/>
            </a:prstGeom>
            <a:noFill/>
          </p:spPr>
          <p:txBody>
            <a:bodyPr wrap="non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Graphic Shirt</a:t>
              </a:r>
            </a:p>
          </p:txBody>
        </p:sp>
        <p:pic>
          <p:nvPicPr>
            <p:cNvPr id="69" name="Picture 68">
              <a:extLst>
                <a:ext uri="{FF2B5EF4-FFF2-40B4-BE49-F238E27FC236}">
                  <a16:creationId xmlns:a16="http://schemas.microsoft.com/office/drawing/2014/main" id="{F7C19E05-7F24-CD41-AF74-0AF7E0E3BA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6161" y="4143338"/>
              <a:ext cx="1231221" cy="1371243"/>
            </a:xfrm>
            <a:prstGeom prst="rect">
              <a:avLst/>
            </a:prstGeom>
          </p:spPr>
        </p:pic>
      </p:grpSp>
      <p:sp>
        <p:nvSpPr>
          <p:cNvPr id="3" name="Title 1">
            <a:extLst>
              <a:ext uri="{FF2B5EF4-FFF2-40B4-BE49-F238E27FC236}">
                <a16:creationId xmlns:a16="http://schemas.microsoft.com/office/drawing/2014/main" id="{27857FE1-EA6F-1224-0535-7D2B5AFD5667}"/>
              </a:ext>
            </a:extLst>
          </p:cNvPr>
          <p:cNvSpPr txBox="1">
            <a:spLocks/>
          </p:cNvSpPr>
          <p:nvPr/>
        </p:nvSpPr>
        <p:spPr>
          <a:xfrm>
            <a:off x="838140" y="381419"/>
            <a:ext cx="10515600" cy="992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spTree>
    <p:extLst>
      <p:ext uri="{BB962C8B-B14F-4D97-AF65-F5344CB8AC3E}">
        <p14:creationId xmlns:p14="http://schemas.microsoft.com/office/powerpoint/2010/main" val="95114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3FB4AE-149B-D845-9324-6C2C13A8E56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D6AFE4D0-6A40-CB45-B2CA-D9CABDED4702}"/>
                </a:ext>
              </a:extLst>
            </p:cNvPr>
            <p:cNvGrpSpPr/>
            <p:nvPr/>
          </p:nvGrpSpPr>
          <p:grpSpPr>
            <a:xfrm>
              <a:off x="7114473" y="1711256"/>
              <a:ext cx="410543" cy="4341713"/>
              <a:chOff x="4743448" y="1752601"/>
              <a:chExt cx="247651" cy="4562472"/>
            </a:xfrm>
            <a:solidFill>
              <a:srgbClr val="800000"/>
            </a:solidFill>
          </p:grpSpPr>
          <p:sp>
            <p:nvSpPr>
              <p:cNvPr id="77" name="Rectangle 76">
                <a:extLst>
                  <a:ext uri="{FF2B5EF4-FFF2-40B4-BE49-F238E27FC236}">
                    <a16:creationId xmlns:a16="http://schemas.microsoft.com/office/drawing/2014/main" id="{8D916053-5275-A744-AF3F-9F957651D0D5}"/>
                  </a:ext>
                </a:extLst>
              </p:cNvPr>
              <p:cNvSpPr/>
              <p:nvPr/>
            </p:nvSpPr>
            <p:spPr bwMode="auto">
              <a:xfrm rot="10800000">
                <a:off x="4743449" y="4097436"/>
                <a:ext cx="246888" cy="663746"/>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Right Triangle 77">
                <a:extLst>
                  <a:ext uri="{FF2B5EF4-FFF2-40B4-BE49-F238E27FC236}">
                    <a16:creationId xmlns:a16="http://schemas.microsoft.com/office/drawing/2014/main" id="{538A4313-0B14-714A-8D3A-F86F5F2381B5}"/>
                  </a:ext>
                </a:extLst>
              </p:cNvPr>
              <p:cNvSpPr/>
              <p:nvPr/>
            </p:nvSpPr>
            <p:spPr bwMode="auto">
              <a:xfrm rot="10800000">
                <a:off x="4743449" y="4761185"/>
                <a:ext cx="247650" cy="155388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ight Triangle 78">
                <a:extLst>
                  <a:ext uri="{FF2B5EF4-FFF2-40B4-BE49-F238E27FC236}">
                    <a16:creationId xmlns:a16="http://schemas.microsoft.com/office/drawing/2014/main" id="{3179EA7C-2D46-2A4C-A962-7F962DA54A17}"/>
                  </a:ext>
                </a:extLst>
              </p:cNvPr>
              <p:cNvSpPr/>
              <p:nvPr/>
            </p:nvSpPr>
            <p:spPr bwMode="auto">
              <a:xfrm flipH="1">
                <a:off x="4743448" y="1752601"/>
                <a:ext cx="247650" cy="2344836"/>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0" name="Text Placeholder 16">
              <a:extLst>
                <a:ext uri="{FF2B5EF4-FFF2-40B4-BE49-F238E27FC236}">
                  <a16:creationId xmlns:a16="http://schemas.microsoft.com/office/drawing/2014/main" id="{B3836109-1D6E-9C41-B248-DD417538A19C}"/>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81" name="Straight Connector 80">
              <a:extLst>
                <a:ext uri="{FF2B5EF4-FFF2-40B4-BE49-F238E27FC236}">
                  <a16:creationId xmlns:a16="http://schemas.microsoft.com/office/drawing/2014/main" id="{FDA5C8F9-B101-DE41-8CB2-013B4C939BCF}"/>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Text Placeholder 16">
              <a:extLst>
                <a:ext uri="{FF2B5EF4-FFF2-40B4-BE49-F238E27FC236}">
                  <a16:creationId xmlns:a16="http://schemas.microsoft.com/office/drawing/2014/main" id="{89DCEBD9-A92C-4D4A-BFBD-8040629D5360}"/>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3" name="Straight Connector 82">
              <a:extLst>
                <a:ext uri="{FF2B5EF4-FFF2-40B4-BE49-F238E27FC236}">
                  <a16:creationId xmlns:a16="http://schemas.microsoft.com/office/drawing/2014/main" id="{DC3D0D14-F7D4-1E41-90EB-14BCFCD93E4A}"/>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4" name="Rectangle 83">
              <a:extLst>
                <a:ext uri="{FF2B5EF4-FFF2-40B4-BE49-F238E27FC236}">
                  <a16:creationId xmlns:a16="http://schemas.microsoft.com/office/drawing/2014/main" id="{5D8811B1-6995-C344-AE98-5A535BB21005}"/>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5" name="Rectangle 84">
              <a:extLst>
                <a:ext uri="{FF2B5EF4-FFF2-40B4-BE49-F238E27FC236}">
                  <a16:creationId xmlns:a16="http://schemas.microsoft.com/office/drawing/2014/main" id="{075F6D5B-1B37-5F4E-8B8E-71176C36E23E}"/>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6" name="Rectangle 85">
              <a:extLst>
                <a:ext uri="{FF2B5EF4-FFF2-40B4-BE49-F238E27FC236}">
                  <a16:creationId xmlns:a16="http://schemas.microsoft.com/office/drawing/2014/main" id="{DA340ADC-D426-C04A-992A-9795F2E3DC01}"/>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7" name="Rectangle 86">
              <a:extLst>
                <a:ext uri="{FF2B5EF4-FFF2-40B4-BE49-F238E27FC236}">
                  <a16:creationId xmlns:a16="http://schemas.microsoft.com/office/drawing/2014/main" id="{E24C8813-2241-A945-A388-D6AF84C54247}"/>
                </a:ext>
              </a:extLst>
            </p:cNvPr>
            <p:cNvSpPr/>
            <p:nvPr/>
          </p:nvSpPr>
          <p:spPr bwMode="auto">
            <a:xfrm>
              <a:off x="838140" y="393759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8" name="Content Placeholder 22">
              <a:extLst>
                <a:ext uri="{FF2B5EF4-FFF2-40B4-BE49-F238E27FC236}">
                  <a16:creationId xmlns:a16="http://schemas.microsoft.com/office/drawing/2014/main" id="{4C8E3928-E078-E24B-85A8-D54DE0C23CC1}"/>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9" name="Content Placeholder 22">
              <a:extLst>
                <a:ext uri="{FF2B5EF4-FFF2-40B4-BE49-F238E27FC236}">
                  <a16:creationId xmlns:a16="http://schemas.microsoft.com/office/drawing/2014/main" id="{EC949CA9-1AEF-6C49-A3E0-C1FFB2C6160B}"/>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90" name="Content Placeholder 22">
              <a:extLst>
                <a:ext uri="{FF2B5EF4-FFF2-40B4-BE49-F238E27FC236}">
                  <a16:creationId xmlns:a16="http://schemas.microsoft.com/office/drawing/2014/main" id="{027D583B-BEE2-8843-AAD2-78B48EA98A9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91" name="Content Placeholder 22">
              <a:extLst>
                <a:ext uri="{FF2B5EF4-FFF2-40B4-BE49-F238E27FC236}">
                  <a16:creationId xmlns:a16="http://schemas.microsoft.com/office/drawing/2014/main" id="{43040D49-B2C3-8942-B1AD-D6D75F977980}"/>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92" name="Rectangle 91">
              <a:extLst>
                <a:ext uri="{FF2B5EF4-FFF2-40B4-BE49-F238E27FC236}">
                  <a16:creationId xmlns:a16="http://schemas.microsoft.com/office/drawing/2014/main" id="{53227076-6DB6-5C4F-92C9-0EE9CD2F7C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3" name="Content Placeholder 22">
              <a:extLst>
                <a:ext uri="{FF2B5EF4-FFF2-40B4-BE49-F238E27FC236}">
                  <a16:creationId xmlns:a16="http://schemas.microsoft.com/office/drawing/2014/main" id="{0D4D7C5E-7740-844F-95C5-7AAC0511CA15}"/>
                </a:ext>
              </a:extLst>
            </p:cNvPr>
            <p:cNvSpPr txBox="1">
              <a:spLocks/>
            </p:cNvSpPr>
            <p:nvPr/>
          </p:nvSpPr>
          <p:spPr>
            <a:xfrm>
              <a:off x="3268929" y="3934356"/>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4" name="Group 93">
              <a:extLst>
                <a:ext uri="{FF2B5EF4-FFF2-40B4-BE49-F238E27FC236}">
                  <a16:creationId xmlns:a16="http://schemas.microsoft.com/office/drawing/2014/main" id="{A5BFA6E8-A137-974A-A1C3-A1FE9B9A4E93}"/>
                </a:ext>
              </a:extLst>
            </p:cNvPr>
            <p:cNvGrpSpPr>
              <a:grpSpLocks noChangeAspect="1"/>
            </p:cNvGrpSpPr>
            <p:nvPr/>
          </p:nvGrpSpPr>
          <p:grpSpPr>
            <a:xfrm>
              <a:off x="1061689" y="5629902"/>
              <a:ext cx="371878" cy="365665"/>
              <a:chOff x="8146160" y="1934179"/>
              <a:chExt cx="851125" cy="836906"/>
            </a:xfrm>
          </p:grpSpPr>
          <p:sp>
            <p:nvSpPr>
              <p:cNvPr id="95" name="Trapezoid 94">
                <a:extLst>
                  <a:ext uri="{FF2B5EF4-FFF2-40B4-BE49-F238E27FC236}">
                    <a16:creationId xmlns:a16="http://schemas.microsoft.com/office/drawing/2014/main" id="{2992BD78-4BC8-CE4A-AFF4-F3A12BDF6CC1}"/>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Right Triangle 95">
                <a:extLst>
                  <a:ext uri="{FF2B5EF4-FFF2-40B4-BE49-F238E27FC236}">
                    <a16:creationId xmlns:a16="http://schemas.microsoft.com/office/drawing/2014/main" id="{64A7CDDE-6FFA-2C48-ACAD-4A486535A0B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Right Triangle 96">
                <a:extLst>
                  <a:ext uri="{FF2B5EF4-FFF2-40B4-BE49-F238E27FC236}">
                    <a16:creationId xmlns:a16="http://schemas.microsoft.com/office/drawing/2014/main" id="{EFC1F77A-1A52-4142-8846-D3D789190FA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ectangle 97">
                <a:extLst>
                  <a:ext uri="{FF2B5EF4-FFF2-40B4-BE49-F238E27FC236}">
                    <a16:creationId xmlns:a16="http://schemas.microsoft.com/office/drawing/2014/main" id="{71A723A6-4A00-3441-8352-50B896268A4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ectangle 98">
                <a:extLst>
                  <a:ext uri="{FF2B5EF4-FFF2-40B4-BE49-F238E27FC236}">
                    <a16:creationId xmlns:a16="http://schemas.microsoft.com/office/drawing/2014/main" id="{A381A35D-5AFE-BE4F-9509-A323883A7AE9}"/>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ectangle 99">
                <a:extLst>
                  <a:ext uri="{FF2B5EF4-FFF2-40B4-BE49-F238E27FC236}">
                    <a16:creationId xmlns:a16="http://schemas.microsoft.com/office/drawing/2014/main" id="{63178292-2019-4844-A8B2-AA10D49930A6}"/>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974F11C7-E053-9947-92CD-F01542115628}"/>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C970217F-CDDC-144A-8AB4-E3992F27C73F}"/>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E3020101-F28C-8D44-92C5-6524D0C34AE0}"/>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1EAF20A7-CA1F-D946-A69B-AB2107C50B5B}"/>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5" name="Text Placeholder 16">
              <a:extLst>
                <a:ext uri="{FF2B5EF4-FFF2-40B4-BE49-F238E27FC236}">
                  <a16:creationId xmlns:a16="http://schemas.microsoft.com/office/drawing/2014/main" id="{33C772B8-EC65-E148-8123-889CEF6D52E9}"/>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106" name="Straight Connector 105">
              <a:extLst>
                <a:ext uri="{FF2B5EF4-FFF2-40B4-BE49-F238E27FC236}">
                  <a16:creationId xmlns:a16="http://schemas.microsoft.com/office/drawing/2014/main" id="{972D9C59-7042-DE4A-9C59-0B095EA526A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7" name="Rectangle 106">
              <a:extLst>
                <a:ext uri="{FF2B5EF4-FFF2-40B4-BE49-F238E27FC236}">
                  <a16:creationId xmlns:a16="http://schemas.microsoft.com/office/drawing/2014/main" id="{CF30CBEA-E7BB-9042-B4A0-5C3CECB31B73}"/>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108" name="Content Placeholder 22">
              <a:extLst>
                <a:ext uri="{FF2B5EF4-FFF2-40B4-BE49-F238E27FC236}">
                  <a16:creationId xmlns:a16="http://schemas.microsoft.com/office/drawing/2014/main" id="{DB4E9C1C-9294-4D49-A4D8-CAF2703B4095}"/>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109" name="Content Placeholder 4">
              <a:extLst>
                <a:ext uri="{FF2B5EF4-FFF2-40B4-BE49-F238E27FC236}">
                  <a16:creationId xmlns:a16="http://schemas.microsoft.com/office/drawing/2014/main" id="{91AA3822-AA9A-D140-9616-6F3233913E5E}"/>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sales for specific ASINs</a:t>
              </a:r>
            </a:p>
          </p:txBody>
        </p:sp>
        <p:pic>
          <p:nvPicPr>
            <p:cNvPr id="110" name="Picture 109">
              <a:extLst>
                <a:ext uri="{FF2B5EF4-FFF2-40B4-BE49-F238E27FC236}">
                  <a16:creationId xmlns:a16="http://schemas.microsoft.com/office/drawing/2014/main" id="{74A55525-6836-5049-92D9-2D421CF569F7}"/>
                </a:ext>
              </a:extLst>
            </p:cNvPr>
            <p:cNvPicPr>
              <a:picLocks noChangeAspect="1"/>
            </p:cNvPicPr>
            <p:nvPr/>
          </p:nvPicPr>
          <p:blipFill>
            <a:blip r:embed="rId3"/>
            <a:stretch>
              <a:fillRect/>
            </a:stretch>
          </p:blipFill>
          <p:spPr>
            <a:xfrm>
              <a:off x="7771965" y="3937472"/>
              <a:ext cx="3849212" cy="1587493"/>
            </a:xfrm>
            <a:prstGeom prst="rect">
              <a:avLst/>
            </a:prstGeom>
          </p:spPr>
        </p:pic>
        <p:sp>
          <p:nvSpPr>
            <p:cNvPr id="111" name="TextBox 110">
              <a:extLst>
                <a:ext uri="{FF2B5EF4-FFF2-40B4-BE49-F238E27FC236}">
                  <a16:creationId xmlns:a16="http://schemas.microsoft.com/office/drawing/2014/main" id="{8573CA48-D664-A541-9402-7F01F276B266}"/>
                </a:ext>
              </a:extLst>
            </p:cNvPr>
            <p:cNvSpPr txBox="1"/>
            <p:nvPr/>
          </p:nvSpPr>
          <p:spPr>
            <a:xfrm>
              <a:off x="7771965" y="5590001"/>
              <a:ext cx="3693151" cy="307697"/>
            </a:xfrm>
            <a:prstGeom prst="rect">
              <a:avLst/>
            </a:prstGeom>
            <a:noFill/>
          </p:spPr>
          <p:txBody>
            <a:bodyPr wrap="square" rtlCol="0">
              <a:spAutoFit/>
            </a:bodyPr>
            <a:lstStyle/>
            <a:p>
              <a:pPr algn="ctr">
                <a:spcBef>
                  <a:spcPts val="600"/>
                </a:spcBef>
                <a:spcAft>
                  <a:spcPts val="600"/>
                </a:spcAft>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Seasonality | Out of stock | Promotions</a:t>
              </a:r>
            </a:p>
          </p:txBody>
        </p:sp>
        <p:pic>
          <p:nvPicPr>
            <p:cNvPr id="119" name="Picture 118">
              <a:extLst>
                <a:ext uri="{FF2B5EF4-FFF2-40B4-BE49-F238E27FC236}">
                  <a16:creationId xmlns:a16="http://schemas.microsoft.com/office/drawing/2014/main" id="{15FE0DE2-98BF-C345-A725-FEE9902BA006}"/>
                </a:ext>
              </a:extLst>
            </p:cNvPr>
            <p:cNvPicPr>
              <a:picLocks noChangeAspect="1"/>
            </p:cNvPicPr>
            <p:nvPr/>
          </p:nvPicPr>
          <p:blipFill>
            <a:blip r:embed="rId4"/>
            <a:stretch>
              <a:fillRect/>
            </a:stretch>
          </p:blipFill>
          <p:spPr>
            <a:xfrm>
              <a:off x="7674137" y="2089460"/>
              <a:ext cx="3871307" cy="1773599"/>
            </a:xfrm>
            <a:prstGeom prst="rect">
              <a:avLst/>
            </a:prstGeom>
          </p:spPr>
        </p:pic>
      </p:grpSp>
      <p:sp>
        <p:nvSpPr>
          <p:cNvPr id="4" name="Title 1">
            <a:extLst>
              <a:ext uri="{FF2B5EF4-FFF2-40B4-BE49-F238E27FC236}">
                <a16:creationId xmlns:a16="http://schemas.microsoft.com/office/drawing/2014/main" id="{06EE29EC-941D-E5E8-2BFD-4DA324AACD3D}"/>
              </a:ext>
            </a:extLst>
          </p:cNvPr>
          <p:cNvSpPr txBox="1">
            <a:spLocks/>
          </p:cNvSpPr>
          <p:nvPr/>
        </p:nvSpPr>
        <p:spPr>
          <a:xfrm>
            <a:off x="838140" y="381419"/>
            <a:ext cx="10515600" cy="992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spTree>
    <p:extLst>
      <p:ext uri="{BB962C8B-B14F-4D97-AF65-F5344CB8AC3E}">
        <p14:creationId xmlns:p14="http://schemas.microsoft.com/office/powerpoint/2010/main" val="936426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7"/>
            <a:chOff x="838140" y="1218574"/>
            <a:chExt cx="10950186" cy="4834397"/>
          </a:xfrm>
        </p:grpSpPr>
        <p:grpSp>
          <p:nvGrpSpPr>
            <p:cNvPr id="42" name="Group 41">
              <a:extLst>
                <a:ext uri="{FF2B5EF4-FFF2-40B4-BE49-F238E27FC236}">
                  <a16:creationId xmlns:a16="http://schemas.microsoft.com/office/drawing/2014/main" id="{03037B17-F956-0041-87FC-AF90EFA0F403}"/>
                </a:ext>
              </a:extLst>
            </p:cNvPr>
            <p:cNvGrpSpPr/>
            <p:nvPr/>
          </p:nvGrpSpPr>
          <p:grpSpPr>
            <a:xfrm>
              <a:off x="7114473" y="1711258"/>
              <a:ext cx="410543" cy="4341712"/>
              <a:chOff x="4743448" y="1752601"/>
              <a:chExt cx="247651" cy="4562471"/>
            </a:xfrm>
            <a:solidFill>
              <a:srgbClr val="800000"/>
            </a:solidFill>
          </p:grpSpPr>
          <p:sp>
            <p:nvSpPr>
              <p:cNvPr id="75" name="Rectangle 74">
                <a:extLst>
                  <a:ext uri="{FF2B5EF4-FFF2-40B4-BE49-F238E27FC236}">
                    <a16:creationId xmlns:a16="http://schemas.microsoft.com/office/drawing/2014/main" id="{2E28B3F9-1547-1646-BAE5-279CC959ED2B}"/>
                  </a:ext>
                </a:extLst>
              </p:cNvPr>
              <p:cNvSpPr/>
              <p:nvPr/>
            </p:nvSpPr>
            <p:spPr bwMode="auto">
              <a:xfrm rot="10800000">
                <a:off x="4743449" y="4870213"/>
                <a:ext cx="246888" cy="667912"/>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ight Triangle 111">
                <a:extLst>
                  <a:ext uri="{FF2B5EF4-FFF2-40B4-BE49-F238E27FC236}">
                    <a16:creationId xmlns:a16="http://schemas.microsoft.com/office/drawing/2014/main" id="{C3458E29-4442-1D4E-8C85-35DB8027283B}"/>
                  </a:ext>
                </a:extLst>
              </p:cNvPr>
              <p:cNvSpPr/>
              <p:nvPr/>
            </p:nvSpPr>
            <p:spPr bwMode="auto">
              <a:xfrm rot="10800000">
                <a:off x="4743449" y="5538130"/>
                <a:ext cx="247650" cy="776942"/>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ight Triangle 112">
                <a:extLst>
                  <a:ext uri="{FF2B5EF4-FFF2-40B4-BE49-F238E27FC236}">
                    <a16:creationId xmlns:a16="http://schemas.microsoft.com/office/drawing/2014/main" id="{F171182F-0C03-FD49-BB3A-B05347F78029}"/>
                  </a:ext>
                </a:extLst>
              </p:cNvPr>
              <p:cNvSpPr/>
              <p:nvPr/>
            </p:nvSpPr>
            <p:spPr bwMode="auto">
              <a:xfrm flipH="1">
                <a:off x="4743448" y="1752601"/>
                <a:ext cx="247650" cy="3117609"/>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2" name="Content Placeholder 4">
              <a:extLst>
                <a:ext uri="{FF2B5EF4-FFF2-40B4-BE49-F238E27FC236}">
                  <a16:creationId xmlns:a16="http://schemas.microsoft.com/office/drawing/2014/main" id="{B29D90F7-CD3D-F34C-9FC2-F9E8CC7AEB4D}"/>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Close-matching for near-duplicates</a:t>
              </a:r>
            </a:p>
          </p:txBody>
        </p:sp>
        <p:pic>
          <p:nvPicPr>
            <p:cNvPr id="63" name="Picture 62">
              <a:extLst>
                <a:ext uri="{FF2B5EF4-FFF2-40B4-BE49-F238E27FC236}">
                  <a16:creationId xmlns:a16="http://schemas.microsoft.com/office/drawing/2014/main" id="{4D759FAA-108A-B74F-9C08-0B5261A40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365"/>
            <a:stretch/>
          </p:blipFill>
          <p:spPr>
            <a:xfrm>
              <a:off x="7872943" y="2183826"/>
              <a:ext cx="3273366" cy="3695342"/>
            </a:xfrm>
            <a:prstGeom prst="rect">
              <a:avLst/>
            </a:prstGeom>
          </p:spPr>
        </p:pic>
        <p:sp>
          <p:nvSpPr>
            <p:cNvPr id="64" name="Rectangle 63">
              <a:extLst>
                <a:ext uri="{FF2B5EF4-FFF2-40B4-BE49-F238E27FC236}">
                  <a16:creationId xmlns:a16="http://schemas.microsoft.com/office/drawing/2014/main" id="{EC0C935C-5630-E840-9CD9-F533C3B9F648}"/>
                </a:ext>
              </a:extLst>
            </p:cNvPr>
            <p:cNvSpPr/>
            <p:nvPr/>
          </p:nvSpPr>
          <p:spPr>
            <a:xfrm>
              <a:off x="7676296" y="2183825"/>
              <a:ext cx="3912854" cy="1261122"/>
            </a:xfrm>
            <a:prstGeom prst="rect">
              <a:avLst/>
            </a:prstGeom>
            <a:noFill/>
            <a:ln w="28575">
              <a:solidFill>
                <a:srgbClr val="607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 name="Title 1">
            <a:extLst>
              <a:ext uri="{FF2B5EF4-FFF2-40B4-BE49-F238E27FC236}">
                <a16:creationId xmlns:a16="http://schemas.microsoft.com/office/drawing/2014/main" id="{6A7A431A-0A5E-6D35-0559-5E2E4F15DCEE}"/>
              </a:ext>
            </a:extLst>
          </p:cNvPr>
          <p:cNvSpPr txBox="1">
            <a:spLocks/>
          </p:cNvSpPr>
          <p:nvPr/>
        </p:nvSpPr>
        <p:spPr>
          <a:xfrm>
            <a:off x="838140" y="381419"/>
            <a:ext cx="10515600" cy="992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spTree>
    <p:extLst>
      <p:ext uri="{BB962C8B-B14F-4D97-AF65-F5344CB8AC3E}">
        <p14:creationId xmlns:p14="http://schemas.microsoft.com/office/powerpoint/2010/main" val="413623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3E8A1C-2D88-986F-E68B-3BC26A807F82}"/>
              </a:ext>
            </a:extLst>
          </p:cNvPr>
          <p:cNvSpPr>
            <a:spLocks noGrp="1"/>
          </p:cNvSpPr>
          <p:nvPr>
            <p:ph type="sldNum" sz="quarter" idx="12"/>
          </p:nvPr>
        </p:nvSpPr>
        <p:spPr/>
        <p:txBody>
          <a:bodyPr/>
          <a:lstStyle/>
          <a:p>
            <a:fld id="{4976208B-6111-490B-8CEC-FFB249DB2100}" type="slidenum">
              <a:rPr lang="en-US" smtClean="0"/>
              <a:pPr/>
              <a:t>3</a:t>
            </a:fld>
            <a:endParaRPr lang="en-US"/>
          </a:p>
        </p:txBody>
      </p:sp>
      <p:pic>
        <p:nvPicPr>
          <p:cNvPr id="10" name="Picture 9">
            <a:extLst>
              <a:ext uri="{FF2B5EF4-FFF2-40B4-BE49-F238E27FC236}">
                <a16:creationId xmlns:a16="http://schemas.microsoft.com/office/drawing/2014/main" id="{DA3BB595-8924-FB17-4760-A37D346879BE}"/>
              </a:ext>
            </a:extLst>
          </p:cNvPr>
          <p:cNvPicPr>
            <a:picLocks noChangeAspect="1"/>
          </p:cNvPicPr>
          <p:nvPr/>
        </p:nvPicPr>
        <p:blipFill>
          <a:blip r:embed="rId3"/>
          <a:stretch>
            <a:fillRect/>
          </a:stretch>
        </p:blipFill>
        <p:spPr>
          <a:xfrm>
            <a:off x="130539" y="4666330"/>
            <a:ext cx="5631729" cy="2097532"/>
          </a:xfrm>
          <a:prstGeom prst="rect">
            <a:avLst/>
          </a:prstGeom>
        </p:spPr>
      </p:pic>
      <p:pic>
        <p:nvPicPr>
          <p:cNvPr id="11" name="Picture 10">
            <a:extLst>
              <a:ext uri="{FF2B5EF4-FFF2-40B4-BE49-F238E27FC236}">
                <a16:creationId xmlns:a16="http://schemas.microsoft.com/office/drawing/2014/main" id="{E9A3D583-21DA-0E39-DB74-FBB41C3067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21350" y="0"/>
            <a:ext cx="5370650" cy="2147498"/>
          </a:xfrm>
          <a:prstGeom prst="rect">
            <a:avLst/>
          </a:prstGeom>
        </p:spPr>
      </p:pic>
      <p:pic>
        <p:nvPicPr>
          <p:cNvPr id="12" name="Picture 11">
            <a:extLst>
              <a:ext uri="{FF2B5EF4-FFF2-40B4-BE49-F238E27FC236}">
                <a16:creationId xmlns:a16="http://schemas.microsoft.com/office/drawing/2014/main" id="{0CE3A294-4DC9-91BB-F9E7-C9223D3DA897}"/>
              </a:ext>
            </a:extLst>
          </p:cNvPr>
          <p:cNvPicPr>
            <a:picLocks noChangeAspect="1"/>
          </p:cNvPicPr>
          <p:nvPr/>
        </p:nvPicPr>
        <p:blipFill>
          <a:blip r:embed="rId5"/>
          <a:stretch>
            <a:fillRect/>
          </a:stretch>
        </p:blipFill>
        <p:spPr>
          <a:xfrm>
            <a:off x="261079" y="193085"/>
            <a:ext cx="5370650" cy="1998586"/>
          </a:xfrm>
          <a:prstGeom prst="rect">
            <a:avLst/>
          </a:prstGeom>
        </p:spPr>
      </p:pic>
      <p:pic>
        <p:nvPicPr>
          <p:cNvPr id="13" name="Picture 12">
            <a:extLst>
              <a:ext uri="{FF2B5EF4-FFF2-40B4-BE49-F238E27FC236}">
                <a16:creationId xmlns:a16="http://schemas.microsoft.com/office/drawing/2014/main" id="{E1EF378D-0560-E155-7881-2558E73A64D9}"/>
              </a:ext>
            </a:extLst>
          </p:cNvPr>
          <p:cNvPicPr>
            <a:picLocks noChangeAspect="1"/>
          </p:cNvPicPr>
          <p:nvPr/>
        </p:nvPicPr>
        <p:blipFill>
          <a:blip r:embed="rId6"/>
          <a:stretch>
            <a:fillRect/>
          </a:stretch>
        </p:blipFill>
        <p:spPr>
          <a:xfrm>
            <a:off x="339380" y="2032425"/>
            <a:ext cx="7772400" cy="2814800"/>
          </a:xfrm>
          <a:prstGeom prst="rect">
            <a:avLst/>
          </a:prstGeom>
        </p:spPr>
      </p:pic>
      <p:pic>
        <p:nvPicPr>
          <p:cNvPr id="14" name="Picture 13">
            <a:extLst>
              <a:ext uri="{FF2B5EF4-FFF2-40B4-BE49-F238E27FC236}">
                <a16:creationId xmlns:a16="http://schemas.microsoft.com/office/drawing/2014/main" id="{40298CE8-B3BF-549B-F7EB-6378C1E0D4D3}"/>
              </a:ext>
            </a:extLst>
          </p:cNvPr>
          <p:cNvPicPr>
            <a:picLocks noChangeAspect="1"/>
          </p:cNvPicPr>
          <p:nvPr/>
        </p:nvPicPr>
        <p:blipFill>
          <a:blip r:embed="rId7"/>
          <a:stretch>
            <a:fillRect/>
          </a:stretch>
        </p:blipFill>
        <p:spPr>
          <a:xfrm>
            <a:off x="5466039" y="3438567"/>
            <a:ext cx="6210049" cy="1965771"/>
          </a:xfrm>
          <a:prstGeom prst="rect">
            <a:avLst/>
          </a:prstGeom>
        </p:spPr>
      </p:pic>
      <p:pic>
        <p:nvPicPr>
          <p:cNvPr id="15" name="Picture 14">
            <a:extLst>
              <a:ext uri="{FF2B5EF4-FFF2-40B4-BE49-F238E27FC236}">
                <a16:creationId xmlns:a16="http://schemas.microsoft.com/office/drawing/2014/main" id="{722D0D36-F683-0D48-37B2-05FD99931D1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9172225" y="3959896"/>
            <a:ext cx="4176635" cy="1163113"/>
          </a:xfrm>
          <a:prstGeom prst="rect">
            <a:avLst/>
          </a:prstGeom>
        </p:spPr>
      </p:pic>
      <p:pic>
        <p:nvPicPr>
          <p:cNvPr id="17" name="Picture 16">
            <a:extLst>
              <a:ext uri="{FF2B5EF4-FFF2-40B4-BE49-F238E27FC236}">
                <a16:creationId xmlns:a16="http://schemas.microsoft.com/office/drawing/2014/main" id="{C4E9E761-5BA0-098F-941D-30BADD160FB5}"/>
              </a:ext>
            </a:extLst>
          </p:cNvPr>
          <p:cNvPicPr>
            <a:picLocks noChangeAspect="1"/>
          </p:cNvPicPr>
          <p:nvPr/>
        </p:nvPicPr>
        <p:blipFill>
          <a:blip r:embed="rId9"/>
          <a:stretch>
            <a:fillRect/>
          </a:stretch>
        </p:blipFill>
        <p:spPr>
          <a:xfrm>
            <a:off x="4687274" y="4764686"/>
            <a:ext cx="5552831" cy="2025378"/>
          </a:xfrm>
          <a:prstGeom prst="rect">
            <a:avLst/>
          </a:prstGeom>
        </p:spPr>
      </p:pic>
      <p:pic>
        <p:nvPicPr>
          <p:cNvPr id="18" name="Picture 17">
            <a:extLst>
              <a:ext uri="{FF2B5EF4-FFF2-40B4-BE49-F238E27FC236}">
                <a16:creationId xmlns:a16="http://schemas.microsoft.com/office/drawing/2014/main" id="{772D5331-9086-1902-8686-6A088610D84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168796" y="866381"/>
            <a:ext cx="4594485" cy="1531495"/>
          </a:xfrm>
          <a:prstGeom prst="rect">
            <a:avLst/>
          </a:prstGeom>
        </p:spPr>
      </p:pic>
      <p:pic>
        <p:nvPicPr>
          <p:cNvPr id="16" name="Picture 15">
            <a:extLst>
              <a:ext uri="{FF2B5EF4-FFF2-40B4-BE49-F238E27FC236}">
                <a16:creationId xmlns:a16="http://schemas.microsoft.com/office/drawing/2014/main" id="{FBC0C992-25E1-24BB-904A-1B58FC7596C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26536" y="1467363"/>
            <a:ext cx="4417222" cy="1861026"/>
          </a:xfrm>
          <a:prstGeom prst="rect">
            <a:avLst/>
          </a:prstGeom>
        </p:spPr>
      </p:pic>
    </p:spTree>
    <p:extLst>
      <p:ext uri="{BB962C8B-B14F-4D97-AF65-F5344CB8AC3E}">
        <p14:creationId xmlns:p14="http://schemas.microsoft.com/office/powerpoint/2010/main" val="3557618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idx="4294967295"/>
          </p:nvPr>
        </p:nvSpPr>
        <p:spPr>
          <a:xfrm>
            <a:off x="838140" y="274336"/>
            <a:ext cx="10515600" cy="992188"/>
          </a:xfrm>
        </p:spPr>
        <p:txBody>
          <a:bodyPr/>
          <a:lstStyle/>
          <a:p>
            <a:r>
              <a:rPr lang="en-US"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Classic Machine Learning Algorithms</a:t>
            </a:r>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6"/>
            <a:chOff x="838140" y="1218574"/>
            <a:chExt cx="10950186"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Business/ML Problem</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grpSp>
        <p:nvGrpSpPr>
          <p:cNvPr id="40" name="Group 39">
            <a:extLst>
              <a:ext uri="{FF2B5EF4-FFF2-40B4-BE49-F238E27FC236}">
                <a16:creationId xmlns:a16="http://schemas.microsoft.com/office/drawing/2014/main" id="{60EB500A-0F7C-1247-BAE1-B6FE65AFFA51}"/>
              </a:ext>
            </a:extLst>
          </p:cNvPr>
          <p:cNvGrpSpPr/>
          <p:nvPr/>
        </p:nvGrpSpPr>
        <p:grpSpPr>
          <a:xfrm>
            <a:off x="852425" y="1218574"/>
            <a:ext cx="10935901" cy="4091123"/>
            <a:chOff x="852425" y="1218574"/>
            <a:chExt cx="10935901" cy="4091123"/>
          </a:xfrm>
        </p:grpSpPr>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0" name="Text Placeholder 16">
              <a:extLst>
                <a:ext uri="{FF2B5EF4-FFF2-40B4-BE49-F238E27FC236}">
                  <a16:creationId xmlns:a16="http://schemas.microsoft.com/office/drawing/2014/main" id="{1F88140B-51AB-A841-84B7-63D52FA488B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b="1"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81" name="Straight Connector 80">
              <a:extLst>
                <a:ext uri="{FF2B5EF4-FFF2-40B4-BE49-F238E27FC236}">
                  <a16:creationId xmlns:a16="http://schemas.microsoft.com/office/drawing/2014/main" id="{1B02638A-8AF9-7D4C-8995-755336FD72DF}"/>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grpSp>
          <p:nvGrpSpPr>
            <p:cNvPr id="95" name="Group 94">
              <a:extLst>
                <a:ext uri="{FF2B5EF4-FFF2-40B4-BE49-F238E27FC236}">
                  <a16:creationId xmlns:a16="http://schemas.microsoft.com/office/drawing/2014/main" id="{41517D87-DCC0-114C-9247-46C36F82D650}"/>
                </a:ext>
              </a:extLst>
            </p:cNvPr>
            <p:cNvGrpSpPr>
              <a:grpSpLocks noChangeAspect="1"/>
            </p:cNvGrpSpPr>
            <p:nvPr/>
          </p:nvGrpSpPr>
          <p:grpSpPr>
            <a:xfrm>
              <a:off x="8861581" y="5199533"/>
              <a:ext cx="139120" cy="110164"/>
              <a:chOff x="1632639" y="4200542"/>
              <a:chExt cx="2748531" cy="2176446"/>
            </a:xfrm>
            <a:solidFill>
              <a:srgbClr val="607744"/>
            </a:solidFill>
          </p:grpSpPr>
          <p:sp>
            <p:nvSpPr>
              <p:cNvPr id="104" name="Rounded Rectangle 103">
                <a:extLst>
                  <a:ext uri="{FF2B5EF4-FFF2-40B4-BE49-F238E27FC236}">
                    <a16:creationId xmlns:a16="http://schemas.microsoft.com/office/drawing/2014/main" id="{B0160D60-F369-3C43-A9F1-996DD97E4226}"/>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ounded Rectangle 105">
                <a:extLst>
                  <a:ext uri="{FF2B5EF4-FFF2-40B4-BE49-F238E27FC236}">
                    <a16:creationId xmlns:a16="http://schemas.microsoft.com/office/drawing/2014/main" id="{FB2B42D9-BBAB-094A-BB94-4F5F92F469D7}"/>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ounded Rectangle 106">
                <a:extLst>
                  <a:ext uri="{FF2B5EF4-FFF2-40B4-BE49-F238E27FC236}">
                    <a16:creationId xmlns:a16="http://schemas.microsoft.com/office/drawing/2014/main" id="{E7E46758-9D7B-7749-9F75-4B73F31D75C4}"/>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Rounded Rectangle 108">
                <a:extLst>
                  <a:ext uri="{FF2B5EF4-FFF2-40B4-BE49-F238E27FC236}">
                    <a16:creationId xmlns:a16="http://schemas.microsoft.com/office/drawing/2014/main" id="{D4201068-AB1D-F54E-AFAA-85C34BBC112A}"/>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128" name="Rectangle 127">
            <a:extLst>
              <a:ext uri="{FF2B5EF4-FFF2-40B4-BE49-F238E27FC236}">
                <a16:creationId xmlns:a16="http://schemas.microsoft.com/office/drawing/2014/main" id="{3B381600-3395-074A-AD10-D2505BD93773}"/>
              </a:ext>
            </a:extLst>
          </p:cNvPr>
          <p:cNvSpPr/>
          <p:nvPr/>
        </p:nvSpPr>
        <p:spPr bwMode="auto">
          <a:xfrm rot="10800000">
            <a:off x="7114468" y="5418594"/>
            <a:ext cx="409278" cy="639913"/>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ight Triangle 128">
            <a:extLst>
              <a:ext uri="{FF2B5EF4-FFF2-40B4-BE49-F238E27FC236}">
                <a16:creationId xmlns:a16="http://schemas.microsoft.com/office/drawing/2014/main" id="{40EC016D-2D07-8D49-B715-84E6CF602558}"/>
              </a:ext>
            </a:extLst>
          </p:cNvPr>
          <p:cNvSpPr/>
          <p:nvPr/>
        </p:nvSpPr>
        <p:spPr bwMode="auto">
          <a:xfrm flipH="1">
            <a:off x="7114466" y="1711258"/>
            <a:ext cx="410541" cy="3701800"/>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100" name="Picture 4" descr="Time Series Anomaly Detection With “Real World” Data | by Zach Monge, PhD |  Towards Data Science">
            <a:extLst>
              <a:ext uri="{FF2B5EF4-FFF2-40B4-BE49-F238E27FC236}">
                <a16:creationId xmlns:a16="http://schemas.microsoft.com/office/drawing/2014/main" id="{1C1EC007-0FFF-2246-AFFA-F0333CDA39D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656"/>
          <a:stretch/>
        </p:blipFill>
        <p:spPr bwMode="auto">
          <a:xfrm>
            <a:off x="7523746" y="2182013"/>
            <a:ext cx="4565561" cy="324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04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B891-8B9B-0781-4280-D7B6BF4AFD94}"/>
              </a:ext>
            </a:extLst>
          </p:cNvPr>
          <p:cNvSpPr>
            <a:spLocks noGrp="1"/>
          </p:cNvSpPr>
          <p:nvPr>
            <p:ph type="title"/>
          </p:nvPr>
        </p:nvSpPr>
        <p:spPr>
          <a:xfrm>
            <a:off x="252919" y="1123837"/>
            <a:ext cx="2947482" cy="1283461"/>
          </a:xfrm>
        </p:spPr>
        <p:txBody>
          <a:bodyPr anchor="b">
            <a:normAutofit/>
          </a:bodyPr>
          <a:lstStyle/>
          <a:p>
            <a:r>
              <a:rPr lang="en-US" sz="2400" dirty="0"/>
              <a:t>AI = Generation</a:t>
            </a:r>
          </a:p>
        </p:txBody>
      </p:sp>
      <p:sp>
        <p:nvSpPr>
          <p:cNvPr id="1030" name="Content Placeholder 1029">
            <a:extLst>
              <a:ext uri="{FF2B5EF4-FFF2-40B4-BE49-F238E27FC236}">
                <a16:creationId xmlns:a16="http://schemas.microsoft.com/office/drawing/2014/main" id="{B7B8F824-BB3A-858B-7178-10D3E96C4AFC}"/>
              </a:ext>
            </a:extLst>
          </p:cNvPr>
          <p:cNvSpPr>
            <a:spLocks noGrp="1"/>
          </p:cNvSpPr>
          <p:nvPr>
            <p:ph idx="1"/>
          </p:nvPr>
        </p:nvSpPr>
        <p:spPr>
          <a:xfrm>
            <a:off x="252920" y="2407298"/>
            <a:ext cx="2947482" cy="3498980"/>
          </a:xfrm>
        </p:spPr>
        <p:txBody>
          <a:bodyPr anchor="t">
            <a:normAutofit/>
          </a:bodyPr>
          <a:lstStyle/>
          <a:p>
            <a:pPr marL="0" indent="0">
              <a:buNone/>
            </a:pPr>
            <a:endParaRPr lang="en-US" sz="1600" dirty="0">
              <a:solidFill>
                <a:srgbClr val="FFFFFF"/>
              </a:solidFill>
            </a:endParaRPr>
          </a:p>
          <a:p>
            <a:pPr marL="0" indent="0">
              <a:buNone/>
            </a:pPr>
            <a:r>
              <a:rPr lang="en-US" sz="1600" dirty="0">
                <a:solidFill>
                  <a:srgbClr val="FFFFFF"/>
                </a:solidFill>
              </a:rPr>
              <a:t>Text </a:t>
            </a:r>
          </a:p>
          <a:p>
            <a:pPr marL="0" indent="0">
              <a:buNone/>
            </a:pPr>
            <a:endParaRPr lang="en-US" sz="1600" dirty="0">
              <a:solidFill>
                <a:srgbClr val="FFFFFF"/>
              </a:solidFill>
            </a:endParaRPr>
          </a:p>
          <a:p>
            <a:pPr marL="0" indent="0">
              <a:buNone/>
            </a:pPr>
            <a:r>
              <a:rPr lang="en-US" sz="1600" dirty="0">
                <a:solidFill>
                  <a:srgbClr val="FFFFFF"/>
                </a:solidFill>
              </a:rPr>
              <a:t>Images</a:t>
            </a:r>
          </a:p>
          <a:p>
            <a:pPr marL="0" indent="0">
              <a:buNone/>
            </a:pPr>
            <a:endParaRPr lang="en-US" sz="1600" dirty="0">
              <a:solidFill>
                <a:srgbClr val="FFFFFF"/>
              </a:solidFill>
            </a:endParaRPr>
          </a:p>
          <a:p>
            <a:pPr marL="0" indent="0">
              <a:buNone/>
            </a:pPr>
            <a:r>
              <a:rPr lang="en-US" sz="1600" dirty="0">
                <a:solidFill>
                  <a:srgbClr val="FFFFFF"/>
                </a:solidFill>
              </a:rPr>
              <a:t>Sound</a:t>
            </a:r>
          </a:p>
          <a:p>
            <a:pPr marL="0" indent="0">
              <a:buNone/>
            </a:pPr>
            <a:endParaRPr lang="en-US" sz="1600" dirty="0">
              <a:solidFill>
                <a:srgbClr val="FFFFFF"/>
              </a:solidFill>
            </a:endParaRPr>
          </a:p>
          <a:p>
            <a:pPr marL="0" indent="0">
              <a:buNone/>
            </a:pPr>
            <a:r>
              <a:rPr lang="en-US" sz="1600" dirty="0">
                <a:solidFill>
                  <a:srgbClr val="FFFFFF"/>
                </a:solidFill>
              </a:rPr>
              <a:t>Data </a:t>
            </a:r>
          </a:p>
        </p:txBody>
      </p:sp>
      <p:pic>
        <p:nvPicPr>
          <p:cNvPr id="1026" name="Picture 2" descr="A highly detailed image of a neural network brain with interconnected nodes and pathways, resembling a digital brain structure. The style mimics a circuit board design with soft, teal tones and a minimalistic, abstract background. The brain appears embedded within a circuit pattern, with pathways similar to those found on electronic boards, creating a modern, tech-inspired aesthetic.">
            <a:extLst>
              <a:ext uri="{FF2B5EF4-FFF2-40B4-BE49-F238E27FC236}">
                <a16:creationId xmlns:a16="http://schemas.microsoft.com/office/drawing/2014/main" id="{52B2631D-445B-B45B-AA42-A4378B23366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auto">
          <a:xfrm>
            <a:off x="3778897" y="758952"/>
            <a:ext cx="7772401" cy="533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135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F2DBD5A-5C47-616F-06FC-5403C28500B4}"/>
              </a:ext>
            </a:extLst>
          </p:cNvPr>
          <p:cNvSpPr>
            <a:spLocks noGrp="1"/>
          </p:cNvSpPr>
          <p:nvPr>
            <p:ph type="title"/>
          </p:nvPr>
        </p:nvSpPr>
        <p:spPr>
          <a:xfrm>
            <a:off x="252919" y="1123837"/>
            <a:ext cx="2947482" cy="4601183"/>
          </a:xfrm>
        </p:spPr>
        <p:txBody>
          <a:bodyPr>
            <a:normAutofit/>
          </a:bodyPr>
          <a:lstStyle/>
          <a:p>
            <a:r>
              <a:rPr lang="en-US" dirty="0">
                <a:solidFill>
                  <a:schemeClr val="bg1"/>
                </a:solidFill>
              </a:rPr>
              <a:t>Large Language Models (LLM) deal w. text… </a:t>
            </a:r>
          </a:p>
        </p:txBody>
      </p:sp>
      <p:graphicFrame>
        <p:nvGraphicFramePr>
          <p:cNvPr id="5" name="Content Placeholder 2">
            <a:extLst>
              <a:ext uri="{FF2B5EF4-FFF2-40B4-BE49-F238E27FC236}">
                <a16:creationId xmlns:a16="http://schemas.microsoft.com/office/drawing/2014/main" id="{C0185758-201F-A6DC-E84B-C1AB2116B66B}"/>
              </a:ext>
            </a:extLst>
          </p:cNvPr>
          <p:cNvGraphicFramePr>
            <a:graphicFrameLocks noGrp="1"/>
          </p:cNvGraphicFramePr>
          <p:nvPr>
            <p:ph idx="1"/>
            <p:extLst>
              <p:ext uri="{D42A27DB-BD31-4B8C-83A1-F6EECF244321}">
                <p14:modId xmlns:p14="http://schemas.microsoft.com/office/powerpoint/2010/main" val="4216434486"/>
              </p:ext>
            </p:extLst>
          </p:nvPr>
        </p:nvGraphicFramePr>
        <p:xfrm>
          <a:off x="3696511" y="758952"/>
          <a:ext cx="7467974"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620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 name="Rectangle 12">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427020E6-4723-5DF3-60B2-19ECE9B65E7A}"/>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r="-1"/>
          <a:stretch/>
        </p:blipFill>
        <p:spPr>
          <a:xfrm>
            <a:off x="20" y="-1"/>
            <a:ext cx="12188932" cy="6858000"/>
          </a:xfrm>
          <a:prstGeom prst="rect">
            <a:avLst/>
          </a:prstGeom>
        </p:spPr>
      </p:pic>
      <p:sp>
        <p:nvSpPr>
          <p:cNvPr id="15" name="Rectangle 14">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B9B792-1C9C-3621-C195-7563C921C077}"/>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5000" spc="-100"/>
              <a:t>What comes after!</a:t>
            </a:r>
          </a:p>
        </p:txBody>
      </p:sp>
      <p:sp>
        <p:nvSpPr>
          <p:cNvPr id="3" name="Content Placeholder 2">
            <a:extLst>
              <a:ext uri="{FF2B5EF4-FFF2-40B4-BE49-F238E27FC236}">
                <a16:creationId xmlns:a16="http://schemas.microsoft.com/office/drawing/2014/main" id="{2C740DF1-CAB5-534B-0FE2-B04077955A9F}"/>
              </a:ext>
            </a:extLst>
          </p:cNvPr>
          <p:cNvSpPr>
            <a:spLocks noGrp="1"/>
          </p:cNvSpPr>
          <p:nvPr>
            <p:ph idx="1"/>
          </p:nvPr>
        </p:nvSpPr>
        <p:spPr>
          <a:xfrm>
            <a:off x="643467" y="4670246"/>
            <a:ext cx="3685069" cy="914400"/>
          </a:xfrm>
        </p:spPr>
        <p:txBody>
          <a:bodyPr vert="horz" lIns="91440" tIns="45720" rIns="91440" bIns="45720" rtlCol="0" anchor="t">
            <a:normAutofit/>
          </a:bodyPr>
          <a:lstStyle/>
          <a:p>
            <a:pPr marL="0" indent="0">
              <a:buNone/>
            </a:pPr>
            <a:r>
              <a:rPr lang="en-US" sz="2200" dirty="0">
                <a:solidFill>
                  <a:schemeClr val="accent1">
                    <a:lumMod val="20000"/>
                    <a:lumOff val="80000"/>
                  </a:schemeClr>
                </a:solidFill>
              </a:rPr>
              <a:t>THE Word “UNITED”</a:t>
            </a:r>
          </a:p>
        </p:txBody>
      </p:sp>
      <p:sp>
        <p:nvSpPr>
          <p:cNvPr id="17" name="Rectangle 16">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700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5890-4D6F-1362-4CE1-4CF3BA79BB06}"/>
              </a:ext>
            </a:extLst>
          </p:cNvPr>
          <p:cNvSpPr>
            <a:spLocks noGrp="1"/>
          </p:cNvSpPr>
          <p:nvPr>
            <p:ph type="title"/>
          </p:nvPr>
        </p:nvSpPr>
        <p:spPr/>
        <p:txBody>
          <a:bodyPr/>
          <a:lstStyle/>
          <a:p>
            <a:r>
              <a:rPr lang="en-US" dirty="0"/>
              <a:t>LLMs are simple-</a:t>
            </a:r>
            <a:r>
              <a:rPr lang="en-US" dirty="0" err="1"/>
              <a:t>ish</a:t>
            </a:r>
            <a:r>
              <a:rPr lang="en-US" dirty="0"/>
              <a:t>…</a:t>
            </a:r>
            <a:br>
              <a:rPr lang="en-US" dirty="0"/>
            </a:br>
            <a:br>
              <a:rPr lang="en-US" dirty="0"/>
            </a:br>
            <a:r>
              <a:rPr lang="en-US" dirty="0"/>
              <a:t>just billions of calculations</a:t>
            </a:r>
          </a:p>
        </p:txBody>
      </p:sp>
      <p:sp>
        <p:nvSpPr>
          <p:cNvPr id="3" name="Content Placeholder 2">
            <a:extLst>
              <a:ext uri="{FF2B5EF4-FFF2-40B4-BE49-F238E27FC236}">
                <a16:creationId xmlns:a16="http://schemas.microsoft.com/office/drawing/2014/main" id="{1062E7C4-B966-4518-9A23-A5560D9FBB93}"/>
              </a:ext>
            </a:extLst>
          </p:cNvPr>
          <p:cNvSpPr>
            <a:spLocks noGrp="1"/>
          </p:cNvSpPr>
          <p:nvPr>
            <p:ph idx="1"/>
          </p:nvPr>
        </p:nvSpPr>
        <p:spPr/>
        <p:txBody>
          <a:bodyPr>
            <a:normAutofit lnSpcReduction="10000"/>
          </a:bodyPr>
          <a:lstStyle/>
          <a:p>
            <a:r>
              <a:rPr lang="en-US" dirty="0"/>
              <a:t>“It’s similar to how a person might finish each line in a story based on previous lines they’ve read—predicting the next part based on what would make sense.”</a:t>
            </a:r>
          </a:p>
          <a:p>
            <a:endParaRPr lang="en-US" dirty="0"/>
          </a:p>
          <a:p>
            <a:r>
              <a:rPr lang="en-US" dirty="0"/>
              <a:t>For example: "To be, or not to be, _____” what’s the next word?</a:t>
            </a:r>
          </a:p>
          <a:p>
            <a:pPr lvl="1"/>
            <a:r>
              <a:rPr lang="en-US" dirty="0"/>
              <a:t>That (89%)</a:t>
            </a:r>
          </a:p>
          <a:p>
            <a:pPr lvl="1"/>
            <a:r>
              <a:rPr lang="en-US" dirty="0"/>
              <a:t>What (10%)</a:t>
            </a:r>
          </a:p>
          <a:p>
            <a:pPr lvl="1"/>
            <a:r>
              <a:rPr lang="en-US" dirty="0"/>
              <a:t>How (3%)</a:t>
            </a:r>
          </a:p>
          <a:p>
            <a:pPr lvl="1"/>
            <a:r>
              <a:rPr lang="en-US" dirty="0"/>
              <a:t>An(2%)</a:t>
            </a:r>
          </a:p>
          <a:p>
            <a:r>
              <a:rPr lang="en-US" dirty="0"/>
              <a:t>Then after “That” what’s the next word?</a:t>
            </a:r>
          </a:p>
          <a:p>
            <a:pPr lvl="1"/>
            <a:r>
              <a:rPr lang="en-US" dirty="0"/>
              <a:t>Is(95%)</a:t>
            </a:r>
          </a:p>
          <a:p>
            <a:pPr lvl="1"/>
            <a:r>
              <a:rPr lang="en-US" dirty="0"/>
              <a:t>Could(3%)</a:t>
            </a:r>
          </a:p>
          <a:p>
            <a:pPr lvl="1"/>
            <a:r>
              <a:rPr lang="en-US" dirty="0"/>
              <a:t>Would(1%)</a:t>
            </a:r>
          </a:p>
          <a:p>
            <a:pPr lvl="1"/>
            <a:r>
              <a:rPr lang="en-US" dirty="0"/>
              <a:t>Should(1%)</a:t>
            </a:r>
          </a:p>
          <a:p>
            <a:r>
              <a:rPr lang="en-US" dirty="0"/>
              <a:t>And it repeats until it resolves to “That is the Question!”</a:t>
            </a:r>
          </a:p>
        </p:txBody>
      </p:sp>
    </p:spTree>
    <p:extLst>
      <p:ext uri="{BB962C8B-B14F-4D97-AF65-F5344CB8AC3E}">
        <p14:creationId xmlns:p14="http://schemas.microsoft.com/office/powerpoint/2010/main" val="324453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2646097-D208-8CED-3B8D-DD69463B282A}"/>
              </a:ext>
            </a:extLst>
          </p:cNvPr>
          <p:cNvSpPr>
            <a:spLocks noGrp="1"/>
          </p:cNvSpPr>
          <p:nvPr>
            <p:ph type="title"/>
          </p:nvPr>
        </p:nvSpPr>
        <p:spPr>
          <a:xfrm>
            <a:off x="289248" y="1123837"/>
            <a:ext cx="4998963" cy="1255469"/>
          </a:xfrm>
        </p:spPr>
        <p:txBody>
          <a:bodyPr>
            <a:normAutofit/>
          </a:bodyPr>
          <a:lstStyle/>
          <a:p>
            <a:r>
              <a:rPr lang="en-US" sz="2800" dirty="0"/>
              <a:t>Computer Vision  - works similarly.. </a:t>
            </a:r>
          </a:p>
        </p:txBody>
      </p:sp>
      <p:sp>
        <p:nvSpPr>
          <p:cNvPr id="3" name="Content Placeholder 2">
            <a:extLst>
              <a:ext uri="{FF2B5EF4-FFF2-40B4-BE49-F238E27FC236}">
                <a16:creationId xmlns:a16="http://schemas.microsoft.com/office/drawing/2014/main" id="{8ACB93F3-E0FA-DE7D-C0DC-DFAFA3FEC6BB}"/>
              </a:ext>
            </a:extLst>
          </p:cNvPr>
          <p:cNvSpPr>
            <a:spLocks noGrp="1"/>
          </p:cNvSpPr>
          <p:nvPr>
            <p:ph idx="1"/>
          </p:nvPr>
        </p:nvSpPr>
        <p:spPr>
          <a:xfrm>
            <a:off x="289249" y="2510395"/>
            <a:ext cx="4998962" cy="3274586"/>
          </a:xfrm>
        </p:spPr>
        <p:txBody>
          <a:bodyPr anchor="t">
            <a:normAutofit/>
          </a:bodyPr>
          <a:lstStyle/>
          <a:p>
            <a:pPr marL="0" indent="0">
              <a:buNone/>
            </a:pPr>
            <a:endParaRPr lang="en-US" sz="1500" dirty="0">
              <a:solidFill>
                <a:srgbClr val="FFFFFF"/>
              </a:solidFill>
            </a:endParaRPr>
          </a:p>
          <a:p>
            <a:pPr marL="0" indent="0">
              <a:buNone/>
            </a:pPr>
            <a:r>
              <a:rPr lang="en-US" sz="1500" dirty="0">
                <a:solidFill>
                  <a:srgbClr val="FFFFFF"/>
                </a:solidFill>
              </a:rPr>
              <a:t>During training, the model is exposed to millions of images along with text descriptions that explain the content of these images. For instance, if it's training on a dataset of "cats," it learns the shapes, textures, colors, and typical spatial relationships that define a cat.</a:t>
            </a:r>
          </a:p>
          <a:p>
            <a:pPr marL="0" indent="0">
              <a:buNone/>
            </a:pPr>
            <a:r>
              <a:rPr lang="en-US" sz="1500" dirty="0">
                <a:solidFill>
                  <a:srgbClr val="FFFFFF"/>
                </a:solidFill>
              </a:rPr>
              <a:t>Based on the prompt, the model synthesizes the image by combining </a:t>
            </a:r>
            <a:r>
              <a:rPr lang="en-US" sz="1500" b="1" u="sng" dirty="0">
                <a:solidFill>
                  <a:srgbClr val="FFFFFF"/>
                </a:solidFill>
              </a:rPr>
              <a:t>relevant shapes, textures, and colors </a:t>
            </a:r>
            <a:r>
              <a:rPr lang="en-US" sz="1500" dirty="0">
                <a:solidFill>
                  <a:srgbClr val="FFFFFF"/>
                </a:solidFill>
              </a:rPr>
              <a:t>in a way that matches the description.</a:t>
            </a:r>
          </a:p>
        </p:txBody>
      </p:sp>
      <p:pic>
        <p:nvPicPr>
          <p:cNvPr id="4" name="Picture 3">
            <a:extLst>
              <a:ext uri="{FF2B5EF4-FFF2-40B4-BE49-F238E27FC236}">
                <a16:creationId xmlns:a16="http://schemas.microsoft.com/office/drawing/2014/main" id="{30ECB6FD-E510-21F4-3569-287D014794F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83162" y="759254"/>
            <a:ext cx="5238340" cy="5330650"/>
          </a:xfrm>
          <a:prstGeom prst="rect">
            <a:avLst/>
          </a:prstGeom>
          <a:noFill/>
        </p:spPr>
      </p:pic>
    </p:spTree>
    <p:extLst>
      <p:ext uri="{BB962C8B-B14F-4D97-AF65-F5344CB8AC3E}">
        <p14:creationId xmlns:p14="http://schemas.microsoft.com/office/powerpoint/2010/main" val="1283774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F7C9B3-01BE-4D46-ACA2-312DFE36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00"/>
            <a:ext cx="3443591" cy="53400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252919" y="1123837"/>
            <a:ext cx="2947482" cy="4601183"/>
          </a:xfrm>
        </p:spPr>
        <p:txBody>
          <a:bodyPr>
            <a:normAutofit/>
          </a:bodyPr>
          <a:lstStyle/>
          <a:p>
            <a:r>
              <a:rPr lang="en-US" dirty="0">
                <a:solidFill>
                  <a:schemeClr val="bg1"/>
                </a:solidFill>
              </a:rPr>
              <a:t>AI Cannot Do</a:t>
            </a:r>
          </a:p>
        </p:txBody>
      </p:sp>
      <p:graphicFrame>
        <p:nvGraphicFramePr>
          <p:cNvPr id="5" name="Content Placeholder 2">
            <a:extLst>
              <a:ext uri="{FF2B5EF4-FFF2-40B4-BE49-F238E27FC236}">
                <a16:creationId xmlns:a16="http://schemas.microsoft.com/office/drawing/2014/main" id="{08B32656-A0F7-E720-2E25-2BF4110277F1}"/>
              </a:ext>
            </a:extLst>
          </p:cNvPr>
          <p:cNvGraphicFramePr>
            <a:graphicFrameLocks noGrp="1"/>
          </p:cNvGraphicFramePr>
          <p:nvPr>
            <p:ph idx="1"/>
            <p:extLst>
              <p:ext uri="{D42A27DB-BD31-4B8C-83A1-F6EECF244321}">
                <p14:modId xmlns:p14="http://schemas.microsoft.com/office/powerpoint/2010/main" val="3915785106"/>
              </p:ext>
            </p:extLst>
          </p:nvPr>
        </p:nvGraphicFramePr>
        <p:xfrm>
          <a:off x="4059935" y="758952"/>
          <a:ext cx="7104549" cy="533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219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5869-5A7C-C66F-EAE6-47AB671409B0}"/>
              </a:ext>
            </a:extLst>
          </p:cNvPr>
          <p:cNvSpPr>
            <a:spLocks noGrp="1"/>
          </p:cNvSpPr>
          <p:nvPr>
            <p:ph type="title"/>
          </p:nvPr>
        </p:nvSpPr>
        <p:spPr>
          <a:xfrm>
            <a:off x="718402" y="868680"/>
            <a:ext cx="2947482" cy="4601183"/>
          </a:xfrm>
        </p:spPr>
        <p:txBody>
          <a:bodyPr anchor="t"/>
          <a:lstStyle/>
          <a:p>
            <a:r>
              <a:rPr lang="en-US" dirty="0"/>
              <a:t>Is AI alive? </a:t>
            </a:r>
          </a:p>
        </p:txBody>
      </p:sp>
      <p:pic>
        <p:nvPicPr>
          <p:cNvPr id="6" name="Content Placeholder 5">
            <a:extLst>
              <a:ext uri="{FF2B5EF4-FFF2-40B4-BE49-F238E27FC236}">
                <a16:creationId xmlns:a16="http://schemas.microsoft.com/office/drawing/2014/main" id="{555F7BA7-AC9C-C367-71C2-72A0D588DF7F}"/>
              </a:ext>
            </a:extLst>
          </p:cNvPr>
          <p:cNvPicPr>
            <a:picLocks noGrp="1" noChangeAspect="1"/>
          </p:cNvPicPr>
          <p:nvPr>
            <p:ph sz="half" idx="1"/>
          </p:nvPr>
        </p:nvPicPr>
        <p:blipFill>
          <a:blip r:embed="rId3" cstate="print">
            <a:extLst>
              <a:ext uri="{28A0092B-C50C-407E-A947-70E740481C1C}">
                <a14:useLocalDpi xmlns:a14="http://schemas.microsoft.com/office/drawing/2010/main"/>
              </a:ext>
            </a:extLst>
          </a:blip>
          <a:stretch>
            <a:fillRect/>
          </a:stretch>
        </p:blipFill>
        <p:spPr>
          <a:xfrm>
            <a:off x="655021" y="1600200"/>
            <a:ext cx="4876800" cy="1599959"/>
          </a:xfrm>
          <a:prstGeom prst="rect">
            <a:avLst/>
          </a:prstGeom>
        </p:spPr>
      </p:pic>
      <p:sp>
        <p:nvSpPr>
          <p:cNvPr id="4" name="Content Placeholder 3">
            <a:extLst>
              <a:ext uri="{FF2B5EF4-FFF2-40B4-BE49-F238E27FC236}">
                <a16:creationId xmlns:a16="http://schemas.microsoft.com/office/drawing/2014/main" id="{1205F069-9793-A29B-9624-E38841ED37DF}"/>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60E94F49-D275-DC59-111F-258A48EFDEB9}"/>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37</a:t>
            </a:fld>
            <a:endParaRPr lang="en-US" dirty="0">
              <a:solidFill>
                <a:srgbClr val="FFFFFF"/>
              </a:solidFill>
              <a:latin typeface="Franklin Gothic Book"/>
            </a:endParaRPr>
          </a:p>
        </p:txBody>
      </p:sp>
      <p:pic>
        <p:nvPicPr>
          <p:cNvPr id="7" name="Picture 6">
            <a:extLst>
              <a:ext uri="{FF2B5EF4-FFF2-40B4-BE49-F238E27FC236}">
                <a16:creationId xmlns:a16="http://schemas.microsoft.com/office/drawing/2014/main" id="{79F03B2A-14C9-B0DF-FB0E-A36A9F0220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2504" y="3628423"/>
            <a:ext cx="7772400" cy="2804014"/>
          </a:xfrm>
          <a:prstGeom prst="rect">
            <a:avLst/>
          </a:prstGeom>
        </p:spPr>
      </p:pic>
      <p:pic>
        <p:nvPicPr>
          <p:cNvPr id="8" name="Picture 7">
            <a:extLst>
              <a:ext uri="{FF2B5EF4-FFF2-40B4-BE49-F238E27FC236}">
                <a16:creationId xmlns:a16="http://schemas.microsoft.com/office/drawing/2014/main" id="{A5C1991D-3D01-BEA0-A2D6-3B801D48446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3805"/>
          <a:stretch/>
        </p:blipFill>
        <p:spPr>
          <a:xfrm>
            <a:off x="5605159" y="360244"/>
            <a:ext cx="6586841" cy="2638890"/>
          </a:xfrm>
          <a:prstGeom prst="rect">
            <a:avLst/>
          </a:prstGeom>
        </p:spPr>
      </p:pic>
      <p:pic>
        <p:nvPicPr>
          <p:cNvPr id="9" name="Picture 8">
            <a:extLst>
              <a:ext uri="{FF2B5EF4-FFF2-40B4-BE49-F238E27FC236}">
                <a16:creationId xmlns:a16="http://schemas.microsoft.com/office/drawing/2014/main" id="{3B4A7361-DB94-E2AE-E2AE-FA7D4B614E9B}"/>
              </a:ext>
            </a:extLst>
          </p:cNvPr>
          <p:cNvPicPr>
            <a:picLocks noChangeAspect="1"/>
          </p:cNvPicPr>
          <p:nvPr/>
        </p:nvPicPr>
        <p:blipFill>
          <a:blip r:embed="rId6"/>
          <a:stretch>
            <a:fillRect/>
          </a:stretch>
        </p:blipFill>
        <p:spPr>
          <a:xfrm>
            <a:off x="5180079" y="2426047"/>
            <a:ext cx="5854700" cy="1917700"/>
          </a:xfrm>
          <a:prstGeom prst="rect">
            <a:avLst/>
          </a:prstGeom>
        </p:spPr>
      </p:pic>
      <p:pic>
        <p:nvPicPr>
          <p:cNvPr id="10" name="Picture 9">
            <a:extLst>
              <a:ext uri="{FF2B5EF4-FFF2-40B4-BE49-F238E27FC236}">
                <a16:creationId xmlns:a16="http://schemas.microsoft.com/office/drawing/2014/main" id="{1A9A407C-0E2E-C8D8-2AFA-148ABDD77976}"/>
              </a:ext>
            </a:extLst>
          </p:cNvPr>
          <p:cNvPicPr>
            <a:picLocks noChangeAspect="1"/>
          </p:cNvPicPr>
          <p:nvPr/>
        </p:nvPicPr>
        <p:blipFill>
          <a:blip r:embed="rId7"/>
          <a:stretch>
            <a:fillRect/>
          </a:stretch>
        </p:blipFill>
        <p:spPr>
          <a:xfrm>
            <a:off x="5605159" y="4636881"/>
            <a:ext cx="5967896" cy="1889975"/>
          </a:xfrm>
          <a:prstGeom prst="rect">
            <a:avLst/>
          </a:prstGeom>
        </p:spPr>
      </p:pic>
    </p:spTree>
    <p:extLst>
      <p:ext uri="{BB962C8B-B14F-4D97-AF65-F5344CB8AC3E}">
        <p14:creationId xmlns:p14="http://schemas.microsoft.com/office/powerpoint/2010/main" val="2935732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ED1E01-9B48-3209-4543-4CDE0B1A656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9DA39-0B76-F94F-8FDF-4CDC2573EB8F}"/>
              </a:ext>
            </a:extLst>
          </p:cNvPr>
          <p:cNvSpPr>
            <a:spLocks noGrp="1"/>
          </p:cNvSpPr>
          <p:nvPr>
            <p:ph type="title"/>
          </p:nvPr>
        </p:nvSpPr>
        <p:spPr>
          <a:xfrm>
            <a:off x="8895775" y="1123837"/>
            <a:ext cx="2947482" cy="4601183"/>
          </a:xfrm>
        </p:spPr>
        <p:txBody>
          <a:bodyPr>
            <a:normAutofit/>
          </a:bodyPr>
          <a:lstStyle/>
          <a:p>
            <a:r>
              <a:rPr lang="en-US" dirty="0"/>
              <a:t>AI’s </a:t>
            </a:r>
            <a:br>
              <a:rPr lang="en-US" dirty="0"/>
            </a:br>
            <a:r>
              <a:rPr dirty="0"/>
              <a:t>Ethical and Social Considerations</a:t>
            </a:r>
          </a:p>
        </p:txBody>
      </p:sp>
      <p:sp>
        <p:nvSpPr>
          <p:cNvPr id="13" name="Rectangle 12">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F9D6C2E-C684-E681-D495-53D7A2F7804A}"/>
              </a:ext>
            </a:extLst>
          </p:cNvPr>
          <p:cNvGraphicFramePr>
            <a:graphicFrameLocks noGrp="1"/>
          </p:cNvGraphicFramePr>
          <p:nvPr>
            <p:ph idx="1"/>
            <p:extLst>
              <p:ext uri="{D42A27DB-BD31-4B8C-83A1-F6EECF244321}">
                <p14:modId xmlns:p14="http://schemas.microsoft.com/office/powerpoint/2010/main" val="3743589849"/>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341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67" dirty="0">
                <a:solidFill>
                  <a:schemeClr val="tx1">
                    <a:lumMod val="65000"/>
                    <a:lumOff val="35000"/>
                  </a:schemeClr>
                </a:solidFill>
              </a:rPr>
              <a:t>Govern the process…</a:t>
            </a:r>
          </a:p>
        </p:txBody>
      </p:sp>
      <p:pic>
        <p:nvPicPr>
          <p:cNvPr id="4" name="Picture 3"/>
          <p:cNvPicPr>
            <a:picLocks noChangeAspect="1"/>
          </p:cNvPicPr>
          <p:nvPr/>
        </p:nvPicPr>
        <p:blipFill>
          <a:blip r:embed="rId3"/>
          <a:stretch>
            <a:fillRect/>
          </a:stretch>
        </p:blipFill>
        <p:spPr>
          <a:xfrm>
            <a:off x="374136" y="1310501"/>
            <a:ext cx="10982712" cy="1366369"/>
          </a:xfrm>
          <a:prstGeom prst="rect">
            <a:avLst/>
          </a:prstGeom>
        </p:spPr>
      </p:pic>
      <p:pic>
        <p:nvPicPr>
          <p:cNvPr id="5" name="Picture 4"/>
          <p:cNvPicPr>
            <a:picLocks noChangeAspect="1"/>
          </p:cNvPicPr>
          <p:nvPr/>
        </p:nvPicPr>
        <p:blipFill>
          <a:blip r:embed="rId4"/>
          <a:stretch>
            <a:fillRect/>
          </a:stretch>
        </p:blipFill>
        <p:spPr>
          <a:xfrm>
            <a:off x="647171" y="2495858"/>
            <a:ext cx="7158575" cy="2041276"/>
          </a:xfrm>
          <a:prstGeom prst="rect">
            <a:avLst/>
          </a:prstGeom>
        </p:spPr>
      </p:pic>
      <p:pic>
        <p:nvPicPr>
          <p:cNvPr id="6" name="Picture 5"/>
          <p:cNvPicPr>
            <a:picLocks noChangeAspect="1"/>
          </p:cNvPicPr>
          <p:nvPr/>
        </p:nvPicPr>
        <p:blipFill>
          <a:blip r:embed="rId5"/>
          <a:stretch>
            <a:fillRect/>
          </a:stretch>
        </p:blipFill>
        <p:spPr>
          <a:xfrm>
            <a:off x="5589538" y="3862227"/>
            <a:ext cx="4432415" cy="2501879"/>
          </a:xfrm>
          <a:prstGeom prst="rect">
            <a:avLst/>
          </a:prstGeom>
        </p:spPr>
      </p:pic>
      <p:pic>
        <p:nvPicPr>
          <p:cNvPr id="7" name="Picture 6"/>
          <p:cNvPicPr>
            <a:picLocks noChangeAspect="1"/>
          </p:cNvPicPr>
          <p:nvPr/>
        </p:nvPicPr>
        <p:blipFill>
          <a:blip r:embed="rId6"/>
          <a:stretch>
            <a:fillRect/>
          </a:stretch>
        </p:blipFill>
        <p:spPr>
          <a:xfrm>
            <a:off x="8078780" y="4450576"/>
            <a:ext cx="3769973" cy="1605729"/>
          </a:xfrm>
          <a:prstGeom prst="rect">
            <a:avLst/>
          </a:prstGeom>
        </p:spPr>
      </p:pic>
      <p:sp>
        <p:nvSpPr>
          <p:cNvPr id="8" name="TextBox 7">
            <a:extLst>
              <a:ext uri="{FF2B5EF4-FFF2-40B4-BE49-F238E27FC236}">
                <a16:creationId xmlns:a16="http://schemas.microsoft.com/office/drawing/2014/main" id="{FEC795C3-C8BC-CCC4-6363-B5C5A6AA76E7}"/>
              </a:ext>
            </a:extLst>
          </p:cNvPr>
          <p:cNvSpPr txBox="1"/>
          <p:nvPr/>
        </p:nvSpPr>
        <p:spPr>
          <a:xfrm>
            <a:off x="835152" y="5537825"/>
            <a:ext cx="6108700" cy="584775"/>
          </a:xfrm>
          <a:prstGeom prst="rect">
            <a:avLst/>
          </a:prstGeom>
          <a:solidFill>
            <a:schemeClr val="accent2">
              <a:lumMod val="20000"/>
              <a:lumOff val="80000"/>
            </a:schemeClr>
          </a:solidFill>
        </p:spPr>
        <p:txBody>
          <a:bodyPr wrap="square">
            <a:spAutoFit/>
          </a:bodyPr>
          <a:lstStyle/>
          <a:p>
            <a:r>
              <a:rPr lang="en-US" sz="3200" b="1" dirty="0"/>
              <a:t>https://</a:t>
            </a:r>
            <a:r>
              <a:rPr lang="en-US" sz="3200" b="1" dirty="0" err="1"/>
              <a:t>incidentdatabase.ai</a:t>
            </a:r>
            <a:r>
              <a:rPr lang="en-US" sz="3200" b="1" dirty="0"/>
              <a:t>/</a:t>
            </a:r>
          </a:p>
        </p:txBody>
      </p:sp>
      <p:pic>
        <p:nvPicPr>
          <p:cNvPr id="9" name="Picture 8">
            <a:extLst>
              <a:ext uri="{FF2B5EF4-FFF2-40B4-BE49-F238E27FC236}">
                <a16:creationId xmlns:a16="http://schemas.microsoft.com/office/drawing/2014/main" id="{916F9DC6-8364-253D-4F12-44537D76C9A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7461" y="2522700"/>
            <a:ext cx="5248148" cy="1339527"/>
          </a:xfrm>
          <a:prstGeom prst="rect">
            <a:avLst/>
          </a:prstGeom>
        </p:spPr>
      </p:pic>
      <p:pic>
        <p:nvPicPr>
          <p:cNvPr id="10" name="Picture 9">
            <a:extLst>
              <a:ext uri="{FF2B5EF4-FFF2-40B4-BE49-F238E27FC236}">
                <a16:creationId xmlns:a16="http://schemas.microsoft.com/office/drawing/2014/main" id="{8CF6B15F-6023-7508-B739-AFDFDDD9A93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0" y="3431869"/>
            <a:ext cx="6961482" cy="1878615"/>
          </a:xfrm>
          <a:prstGeom prst="rect">
            <a:avLst/>
          </a:prstGeom>
        </p:spPr>
      </p:pic>
    </p:spTree>
    <p:extLst>
      <p:ext uri="{BB962C8B-B14F-4D97-AF65-F5344CB8AC3E}">
        <p14:creationId xmlns:p14="http://schemas.microsoft.com/office/powerpoint/2010/main" val="3902549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E855EDA6-A041-B438-1ACC-E532F3FA5774}"/>
              </a:ext>
            </a:extLst>
          </p:cNvPr>
          <p:cNvPicPr>
            <a:picLocks noGrp="1" noChangeAspect="1"/>
          </p:cNvPicPr>
          <p:nvPr>
            <p:ph idx="1"/>
          </p:nvPr>
        </p:nvPicPr>
        <p:blipFill>
          <a:blip r:embed="rId2"/>
          <a:stretch>
            <a:fillRect/>
          </a:stretch>
        </p:blipFill>
        <p:spPr>
          <a:xfrm>
            <a:off x="351693" y="376415"/>
            <a:ext cx="10663310" cy="6366155"/>
          </a:xfrm>
        </p:spPr>
      </p:pic>
      <p:sp>
        <p:nvSpPr>
          <p:cNvPr id="2" name="TextBox 1">
            <a:extLst>
              <a:ext uri="{FF2B5EF4-FFF2-40B4-BE49-F238E27FC236}">
                <a16:creationId xmlns:a16="http://schemas.microsoft.com/office/drawing/2014/main" id="{681C41F4-8B3A-2D95-93EA-41550BC4939D}"/>
              </a:ext>
            </a:extLst>
          </p:cNvPr>
          <p:cNvSpPr txBox="1"/>
          <p:nvPr/>
        </p:nvSpPr>
        <p:spPr>
          <a:xfrm>
            <a:off x="5440101" y="1134002"/>
            <a:ext cx="4201610" cy="707886"/>
          </a:xfrm>
          <a:prstGeom prst="rect">
            <a:avLst/>
          </a:prstGeom>
          <a:noFill/>
        </p:spPr>
        <p:txBody>
          <a:bodyPr wrap="square" rtlCol="0">
            <a:spAutoFit/>
          </a:bodyPr>
          <a:lstStyle/>
          <a:p>
            <a:pPr algn="ctr"/>
            <a:r>
              <a:rPr lang="en-US" sz="4000" dirty="0"/>
              <a:t>Hype cycle</a:t>
            </a:r>
          </a:p>
        </p:txBody>
      </p:sp>
    </p:spTree>
    <p:extLst>
      <p:ext uri="{BB962C8B-B14F-4D97-AF65-F5344CB8AC3E}">
        <p14:creationId xmlns:p14="http://schemas.microsoft.com/office/powerpoint/2010/main" val="398043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1E1B31-2825-FDB2-6C1E-56BF748325A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48FE2-718C-2FC2-F6BD-546AE0257564}"/>
              </a:ext>
            </a:extLst>
          </p:cNvPr>
          <p:cNvSpPr>
            <a:spLocks noGrp="1"/>
          </p:cNvSpPr>
          <p:nvPr>
            <p:ph type="title"/>
          </p:nvPr>
        </p:nvSpPr>
        <p:spPr>
          <a:xfrm>
            <a:off x="8895775" y="1123837"/>
            <a:ext cx="2947482" cy="4601183"/>
          </a:xfrm>
        </p:spPr>
        <p:txBody>
          <a:bodyPr>
            <a:normAutofit/>
          </a:bodyPr>
          <a:lstStyle/>
          <a:p>
            <a:r>
              <a:rPr lang="en-US" dirty="0"/>
              <a:t>AI’s </a:t>
            </a:r>
            <a:br>
              <a:rPr lang="en-US" dirty="0"/>
            </a:br>
            <a:r>
              <a:rPr lang="en-US" dirty="0"/>
              <a:t>Future</a:t>
            </a:r>
            <a:endParaRPr dirty="0"/>
          </a:p>
        </p:txBody>
      </p:sp>
      <p:sp>
        <p:nvSpPr>
          <p:cNvPr id="13" name="Rectangle 12">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213CAE9A-FB7E-67A8-3633-84B763AD3C27}"/>
              </a:ext>
            </a:extLst>
          </p:cNvPr>
          <p:cNvGraphicFramePr>
            <a:graphicFrameLocks noGrp="1"/>
          </p:cNvGraphicFramePr>
          <p:nvPr>
            <p:ph idx="1"/>
            <p:extLst>
              <p:ext uri="{D42A27DB-BD31-4B8C-83A1-F6EECF244321}">
                <p14:modId xmlns:p14="http://schemas.microsoft.com/office/powerpoint/2010/main" val="2020086378"/>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695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92000" cy="6896100"/>
          </a:xfrm>
          <a:prstGeom prst="rect">
            <a:avLst/>
          </a:prstGeom>
        </p:spPr>
      </p:pic>
      <p:sp>
        <p:nvSpPr>
          <p:cNvPr id="9" name="TextBox 8"/>
          <p:cNvSpPr txBox="1"/>
          <p:nvPr/>
        </p:nvSpPr>
        <p:spPr>
          <a:xfrm>
            <a:off x="481265" y="378134"/>
            <a:ext cx="11566359" cy="6659259"/>
          </a:xfrm>
          <a:prstGeom prst="rect">
            <a:avLst/>
          </a:prstGeom>
          <a:noFill/>
        </p:spPr>
        <p:txBody>
          <a:bodyPr wrap="square" rtlCol="0">
            <a:spAutoFit/>
          </a:bodyPr>
          <a:lstStyle/>
          <a:p>
            <a:pPr algn="ctr"/>
            <a:r>
              <a:rPr lang="en-US" sz="2667" b="1" dirty="0">
                <a:solidFill>
                  <a:schemeClr val="tx1">
                    <a:lumMod val="75000"/>
                    <a:lumOff val="25000"/>
                  </a:schemeClr>
                </a:solidFill>
              </a:rPr>
              <a:t>Keys to success with AI</a:t>
            </a:r>
          </a:p>
          <a:p>
            <a:pPr algn="ctr"/>
            <a:endParaRPr lang="en-US" sz="2667" b="1" i="1" dirty="0">
              <a:solidFill>
                <a:schemeClr val="tx1">
                  <a:lumMod val="75000"/>
                  <a:lumOff val="25000"/>
                </a:schemeClr>
              </a:solidFill>
            </a:endParaRPr>
          </a:p>
          <a:p>
            <a:pPr marL="457189" indent="-457189">
              <a:buFontTx/>
              <a:buChar char="-"/>
            </a:pPr>
            <a:r>
              <a:rPr lang="en-US" sz="2667" dirty="0">
                <a:solidFill>
                  <a:schemeClr val="tx1">
                    <a:lumMod val="75000"/>
                    <a:lumOff val="25000"/>
                  </a:schemeClr>
                </a:solidFill>
              </a:rPr>
              <a:t>Competition drives innovation… </a:t>
            </a:r>
          </a:p>
          <a:p>
            <a:pPr marL="457189" indent="-457189">
              <a:buFontTx/>
              <a:buChar char="-"/>
            </a:pPr>
            <a:r>
              <a:rPr lang="en-US" sz="2667" dirty="0">
                <a:solidFill>
                  <a:schemeClr val="tx1">
                    <a:lumMod val="75000"/>
                    <a:lumOff val="25000"/>
                  </a:schemeClr>
                </a:solidFill>
              </a:rPr>
              <a:t>Have capacity to expand on demand… </a:t>
            </a:r>
          </a:p>
          <a:p>
            <a:pPr marL="457189" indent="-457189">
              <a:buFontTx/>
              <a:buChar char="-"/>
            </a:pPr>
            <a:r>
              <a:rPr lang="en-US" sz="2667" dirty="0">
                <a:solidFill>
                  <a:schemeClr val="tx1">
                    <a:lumMod val="75000"/>
                    <a:lumOff val="25000"/>
                  </a:schemeClr>
                </a:solidFill>
              </a:rPr>
              <a:t>Experiment relentlessly…  </a:t>
            </a:r>
          </a:p>
          <a:p>
            <a:pPr marL="457189" indent="-457189">
              <a:buFontTx/>
              <a:buChar char="-"/>
            </a:pPr>
            <a:r>
              <a:rPr lang="en-US" sz="2667" dirty="0">
                <a:solidFill>
                  <a:schemeClr val="tx1">
                    <a:lumMod val="75000"/>
                    <a:lumOff val="25000"/>
                  </a:schemeClr>
                </a:solidFill>
              </a:rPr>
              <a:t>Have a process to go from end to … </a:t>
            </a:r>
          </a:p>
          <a:p>
            <a:pPr marL="457189" indent="-457189">
              <a:buFontTx/>
              <a:buChar char="-"/>
            </a:pPr>
            <a:r>
              <a:rPr lang="en-US" sz="2667" dirty="0">
                <a:solidFill>
                  <a:schemeClr val="tx1">
                    <a:lumMod val="75000"/>
                    <a:lumOff val="25000"/>
                  </a:schemeClr>
                </a:solidFill>
              </a:rPr>
              <a:t>Monitor / Evaluate / Govern …</a:t>
            </a:r>
          </a:p>
          <a:p>
            <a:pPr marL="457189" indent="-457189">
              <a:buFontTx/>
              <a:buChar char="-"/>
            </a:pPr>
            <a:r>
              <a:rPr lang="en-US" sz="2667" dirty="0">
                <a:solidFill>
                  <a:schemeClr val="tx1">
                    <a:lumMod val="75000"/>
                    <a:lumOff val="25000"/>
                  </a:schemeClr>
                </a:solidFill>
              </a:rPr>
              <a:t>Make it explainable… </a:t>
            </a:r>
          </a:p>
          <a:p>
            <a:pPr marL="457189" indent="-457189">
              <a:buFontTx/>
              <a:buChar char="-"/>
            </a:pPr>
            <a:r>
              <a:rPr lang="en-US" sz="2667" dirty="0">
                <a:solidFill>
                  <a:schemeClr val="tx1">
                    <a:lumMod val="75000"/>
                    <a:lumOff val="25000"/>
                  </a:schemeClr>
                </a:solidFill>
              </a:rPr>
              <a:t>Rinse repeat … </a:t>
            </a:r>
          </a:p>
          <a:p>
            <a:pPr marL="457189" indent="-457189">
              <a:buFontTx/>
              <a:buChar char="-"/>
            </a:pPr>
            <a:endParaRPr lang="en-US" sz="2667" dirty="0">
              <a:solidFill>
                <a:schemeClr val="tx1">
                  <a:lumMod val="75000"/>
                  <a:lumOff val="25000"/>
                </a:schemeClr>
              </a:solidFill>
            </a:endParaRPr>
          </a:p>
          <a:p>
            <a:pPr marL="457189" indent="-457189">
              <a:buFontTx/>
              <a:buChar char="-"/>
            </a:pPr>
            <a:endParaRPr lang="en-US" sz="2667" dirty="0">
              <a:solidFill>
                <a:schemeClr val="tx1">
                  <a:lumMod val="75000"/>
                  <a:lumOff val="25000"/>
                </a:schemeClr>
              </a:solidFill>
            </a:endParaRPr>
          </a:p>
          <a:p>
            <a:pPr marL="457189" indent="-457189">
              <a:buFontTx/>
              <a:buChar char="-"/>
            </a:pPr>
            <a:endParaRPr lang="en-US" sz="2667" dirty="0">
              <a:solidFill>
                <a:schemeClr val="tx1">
                  <a:lumMod val="75000"/>
                  <a:lumOff val="25000"/>
                </a:schemeClr>
              </a:solidFill>
            </a:endParaRPr>
          </a:p>
          <a:p>
            <a:pPr marL="457189" indent="-457189">
              <a:buFontTx/>
              <a:buChar char="-"/>
            </a:pPr>
            <a:endParaRPr lang="en-US" sz="2667" dirty="0">
              <a:solidFill>
                <a:schemeClr val="tx1">
                  <a:lumMod val="75000"/>
                  <a:lumOff val="25000"/>
                </a:schemeClr>
              </a:solidFill>
            </a:endParaRPr>
          </a:p>
          <a:p>
            <a:pPr marL="457189" indent="-457189">
              <a:buFontTx/>
              <a:buChar char="-"/>
            </a:pPr>
            <a:endParaRPr lang="en-US" sz="2667" dirty="0">
              <a:solidFill>
                <a:schemeClr val="tx1">
                  <a:lumMod val="75000"/>
                  <a:lumOff val="25000"/>
                </a:schemeClr>
              </a:solidFill>
            </a:endParaRPr>
          </a:p>
          <a:p>
            <a:endParaRPr lang="en-US" sz="2667" dirty="0">
              <a:solidFill>
                <a:schemeClr val="accent6">
                  <a:lumMod val="75000"/>
                </a:schemeClr>
              </a:solidFill>
            </a:endParaRPr>
          </a:p>
          <a:p>
            <a:pPr marL="457189" indent="-457189">
              <a:buFontTx/>
              <a:buChar char="-"/>
            </a:pPr>
            <a:endParaRPr lang="en-US" sz="2667" dirty="0">
              <a:solidFill>
                <a:schemeClr val="tx1">
                  <a:lumMod val="75000"/>
                  <a:lumOff val="25000"/>
                </a:schemeClr>
              </a:solidFill>
            </a:endParaRPr>
          </a:p>
        </p:txBody>
      </p:sp>
      <p:sp>
        <p:nvSpPr>
          <p:cNvPr id="2" name="Rectangle 1"/>
          <p:cNvSpPr/>
          <p:nvPr/>
        </p:nvSpPr>
        <p:spPr>
          <a:xfrm>
            <a:off x="6668332" y="4732180"/>
            <a:ext cx="4621137" cy="461665"/>
          </a:xfrm>
          <a:prstGeom prst="rect">
            <a:avLst/>
          </a:prstGeom>
        </p:spPr>
        <p:txBody>
          <a:bodyPr wrap="none">
            <a:spAutoFit/>
          </a:bodyPr>
          <a:lstStyle/>
          <a:p>
            <a:pPr algn="ctr"/>
            <a:r>
              <a:rPr lang="en-US" sz="2400" b="1" i="1" dirty="0">
                <a:solidFill>
                  <a:schemeClr val="bg1">
                    <a:lumMod val="95000"/>
                  </a:schemeClr>
                </a:solidFill>
              </a:rPr>
              <a:t>“It’s a journey, not a destination”  </a:t>
            </a:r>
          </a:p>
        </p:txBody>
      </p:sp>
    </p:spTree>
    <p:extLst>
      <p:ext uri="{BB962C8B-B14F-4D97-AF65-F5344CB8AC3E}">
        <p14:creationId xmlns:p14="http://schemas.microsoft.com/office/powerpoint/2010/main" val="17276570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078B-0FC2-4E84-B34B-756AE62A2E73}"/>
              </a:ext>
            </a:extLst>
          </p:cNvPr>
          <p:cNvSpPr>
            <a:spLocks noGrp="1"/>
          </p:cNvSpPr>
          <p:nvPr>
            <p:ph type="title"/>
          </p:nvPr>
        </p:nvSpPr>
        <p:spPr/>
        <p:txBody>
          <a:bodyPr/>
          <a:lstStyle/>
          <a:p>
            <a:r>
              <a:rPr lang="en-US" dirty="0">
                <a:solidFill>
                  <a:schemeClr val="tx1">
                    <a:lumMod val="75000"/>
                    <a:lumOff val="25000"/>
                  </a:schemeClr>
                </a:solidFill>
              </a:rPr>
              <a:t>3,4,5,7 or 9 Vs of Big Data</a:t>
            </a:r>
          </a:p>
        </p:txBody>
      </p:sp>
      <p:sp>
        <p:nvSpPr>
          <p:cNvPr id="4" name="Content Placeholder 3">
            <a:extLst>
              <a:ext uri="{FF2B5EF4-FFF2-40B4-BE49-F238E27FC236}">
                <a16:creationId xmlns:a16="http://schemas.microsoft.com/office/drawing/2014/main" id="{F66301D8-0FD5-4492-87F3-6EC8F6C48453}"/>
              </a:ext>
            </a:extLst>
          </p:cNvPr>
          <p:cNvSpPr>
            <a:spLocks noGrp="1"/>
          </p:cNvSpPr>
          <p:nvPr>
            <p:ph sz="quarter" idx="11"/>
          </p:nvPr>
        </p:nvSpPr>
        <p:spPr>
          <a:xfrm>
            <a:off x="7101840" y="1355281"/>
            <a:ext cx="4255008" cy="4857137"/>
          </a:xfrm>
        </p:spPr>
        <p:txBody>
          <a:bodyPr>
            <a:normAutofit/>
          </a:bodyPr>
          <a:lstStyle/>
          <a:p>
            <a:r>
              <a:rPr lang="en-US" b="1" dirty="0">
                <a:solidFill>
                  <a:schemeClr val="tx1">
                    <a:lumMod val="75000"/>
                    <a:lumOff val="25000"/>
                  </a:schemeClr>
                </a:solidFill>
              </a:rPr>
              <a:t>Volume</a:t>
            </a:r>
            <a:r>
              <a:rPr lang="en-US" dirty="0">
                <a:solidFill>
                  <a:schemeClr val="tx1">
                    <a:lumMod val="75000"/>
                    <a:lumOff val="25000"/>
                  </a:schemeClr>
                </a:solidFill>
              </a:rPr>
              <a:t> – the vast amounts of data our systems pump out every second, it adds up. </a:t>
            </a:r>
          </a:p>
          <a:p>
            <a:r>
              <a:rPr lang="en-US" b="1" dirty="0">
                <a:solidFill>
                  <a:schemeClr val="tx1">
                    <a:lumMod val="75000"/>
                    <a:lumOff val="25000"/>
                  </a:schemeClr>
                </a:solidFill>
              </a:rPr>
              <a:t>Variety </a:t>
            </a:r>
            <a:r>
              <a:rPr lang="en-US" dirty="0">
                <a:solidFill>
                  <a:schemeClr val="tx1">
                    <a:lumMod val="75000"/>
                    <a:lumOff val="25000"/>
                  </a:schemeClr>
                </a:solidFill>
              </a:rPr>
              <a:t>– the different types of data we have access to, structured, unstructured, semi-structured, voice, text, image, video etc. it’s a lot. </a:t>
            </a:r>
          </a:p>
          <a:p>
            <a:r>
              <a:rPr lang="en-US" b="1" dirty="0">
                <a:solidFill>
                  <a:schemeClr val="tx1">
                    <a:lumMod val="75000"/>
                    <a:lumOff val="25000"/>
                  </a:schemeClr>
                </a:solidFill>
              </a:rPr>
              <a:t>Velocity </a:t>
            </a:r>
            <a:r>
              <a:rPr lang="en-US" dirty="0">
                <a:solidFill>
                  <a:schemeClr val="tx1">
                    <a:lumMod val="75000"/>
                    <a:lumOff val="25000"/>
                  </a:schemeClr>
                </a:solidFill>
              </a:rPr>
              <a:t>– the speed at which data is created.</a:t>
            </a:r>
          </a:p>
          <a:p>
            <a:r>
              <a:rPr lang="en-US" b="1" dirty="0">
                <a:solidFill>
                  <a:schemeClr val="tx1">
                    <a:lumMod val="75000"/>
                    <a:lumOff val="25000"/>
                  </a:schemeClr>
                </a:solidFill>
              </a:rPr>
              <a:t>Veracity</a:t>
            </a:r>
            <a:r>
              <a:rPr lang="en-US" dirty="0">
                <a:solidFill>
                  <a:schemeClr val="tx1">
                    <a:lumMod val="75000"/>
                    <a:lumOff val="25000"/>
                  </a:schemeClr>
                </a:solidFill>
              </a:rPr>
              <a:t> – the messiness or trustworthiness of data. </a:t>
            </a:r>
          </a:p>
          <a:p>
            <a:r>
              <a:rPr lang="en-US" b="1" dirty="0">
                <a:solidFill>
                  <a:schemeClr val="tx1">
                    <a:lumMod val="75000"/>
                    <a:lumOff val="25000"/>
                  </a:schemeClr>
                </a:solidFill>
              </a:rPr>
              <a:t>Value </a:t>
            </a:r>
            <a:r>
              <a:rPr lang="en-US" dirty="0">
                <a:solidFill>
                  <a:schemeClr val="tx1">
                    <a:lumMod val="75000"/>
                    <a:lumOff val="25000"/>
                  </a:schemeClr>
                </a:solidFill>
              </a:rPr>
              <a:t>– which leads us to Analytics – how do create value from data? </a:t>
            </a:r>
          </a:p>
        </p:txBody>
      </p:sp>
      <p:pic>
        <p:nvPicPr>
          <p:cNvPr id="6" name="Picture 5">
            <a:extLst>
              <a:ext uri="{FF2B5EF4-FFF2-40B4-BE49-F238E27FC236}">
                <a16:creationId xmlns:a16="http://schemas.microsoft.com/office/drawing/2014/main" id="{3BD1B482-2530-4D66-9195-2002C6EAF5BA}"/>
              </a:ext>
            </a:extLst>
          </p:cNvPr>
          <p:cNvPicPr>
            <a:picLocks noChangeAspect="1"/>
          </p:cNvPicPr>
          <p:nvPr/>
        </p:nvPicPr>
        <p:blipFill>
          <a:blip r:embed="rId3"/>
          <a:stretch>
            <a:fillRect/>
          </a:stretch>
        </p:blipFill>
        <p:spPr>
          <a:xfrm>
            <a:off x="835152" y="1463040"/>
            <a:ext cx="6029325" cy="4495800"/>
          </a:xfrm>
          <a:prstGeom prst="rect">
            <a:avLst/>
          </a:prstGeom>
        </p:spPr>
      </p:pic>
      <p:sp>
        <p:nvSpPr>
          <p:cNvPr id="7" name="Text Placeholder 6">
            <a:extLst>
              <a:ext uri="{FF2B5EF4-FFF2-40B4-BE49-F238E27FC236}">
                <a16:creationId xmlns:a16="http://schemas.microsoft.com/office/drawing/2014/main" id="{3FD2C37B-D325-C8E5-728C-02EEB18360B3}"/>
              </a:ext>
            </a:extLst>
          </p:cNvPr>
          <p:cNvSpPr>
            <a:spLocks noGrp="1"/>
          </p:cNvSpPr>
          <p:nvPr>
            <p:ph type="body" sz="quarter" idx="12"/>
          </p:nvPr>
        </p:nvSpPr>
        <p:spPr/>
        <p:txBody>
          <a:bodyPr/>
          <a:lstStyle/>
          <a:p>
            <a:r>
              <a:rPr lang="en-US" dirty="0"/>
              <a:t>Or just 5 Vs</a:t>
            </a:r>
          </a:p>
        </p:txBody>
      </p:sp>
    </p:spTree>
    <p:extLst>
      <p:ext uri="{BB962C8B-B14F-4D97-AF65-F5344CB8AC3E}">
        <p14:creationId xmlns:p14="http://schemas.microsoft.com/office/powerpoint/2010/main" val="16466172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9A13-ED19-468F-9780-93715987977A}"/>
              </a:ext>
            </a:extLst>
          </p:cNvPr>
          <p:cNvSpPr>
            <a:spLocks noGrp="1"/>
          </p:cNvSpPr>
          <p:nvPr>
            <p:ph type="title"/>
          </p:nvPr>
        </p:nvSpPr>
        <p:spPr/>
        <p:txBody>
          <a:bodyPr/>
          <a:lstStyle/>
          <a:p>
            <a:r>
              <a:rPr lang="en-US" dirty="0">
                <a:solidFill>
                  <a:schemeClr val="bg2">
                    <a:lumMod val="25000"/>
                  </a:schemeClr>
                </a:solidFill>
              </a:rPr>
              <a:t>What about … </a:t>
            </a:r>
          </a:p>
        </p:txBody>
      </p:sp>
      <p:sp>
        <p:nvSpPr>
          <p:cNvPr id="3" name="Text Placeholder 2">
            <a:extLst>
              <a:ext uri="{FF2B5EF4-FFF2-40B4-BE49-F238E27FC236}">
                <a16:creationId xmlns:a16="http://schemas.microsoft.com/office/drawing/2014/main" id="{CF5E1741-0796-43DC-96F3-851665D3CD20}"/>
              </a:ext>
            </a:extLst>
          </p:cNvPr>
          <p:cNvSpPr>
            <a:spLocks noGrp="1"/>
          </p:cNvSpPr>
          <p:nvPr>
            <p:ph type="body" sz="quarter" idx="12"/>
          </p:nvPr>
        </p:nvSpPr>
        <p:spPr/>
        <p:txBody>
          <a:bodyPr/>
          <a:lstStyle/>
          <a:p>
            <a:r>
              <a:rPr lang="en-US" dirty="0"/>
              <a:t>The 5 D’s of Dodgeball?</a:t>
            </a:r>
          </a:p>
        </p:txBody>
      </p:sp>
      <p:sp>
        <p:nvSpPr>
          <p:cNvPr id="4" name="Content Placeholder 3">
            <a:extLst>
              <a:ext uri="{FF2B5EF4-FFF2-40B4-BE49-F238E27FC236}">
                <a16:creationId xmlns:a16="http://schemas.microsoft.com/office/drawing/2014/main" id="{4AA9ED1B-2539-4CCB-8E2E-DE616539A41B}"/>
              </a:ext>
            </a:extLst>
          </p:cNvPr>
          <p:cNvSpPr>
            <a:spLocks noGrp="1"/>
          </p:cNvSpPr>
          <p:nvPr>
            <p:ph sz="quarter" idx="11"/>
          </p:nvPr>
        </p:nvSpPr>
        <p:spPr/>
        <p:txBody>
          <a:bodyPr/>
          <a:lstStyle/>
          <a:p>
            <a:r>
              <a:rPr lang="en-US" dirty="0">
                <a:solidFill>
                  <a:schemeClr val="accent6">
                    <a:lumMod val="75000"/>
                  </a:schemeClr>
                </a:solidFill>
              </a:rPr>
              <a:t>Dodge, Duck, Dip, Dive and Dodge</a:t>
            </a:r>
          </a:p>
        </p:txBody>
      </p:sp>
      <p:pic>
        <p:nvPicPr>
          <p:cNvPr id="1026" name="Picture 2" descr="Image result for 5 d's of dodgeball">
            <a:extLst>
              <a:ext uri="{FF2B5EF4-FFF2-40B4-BE49-F238E27FC236}">
                <a16:creationId xmlns:a16="http://schemas.microsoft.com/office/drawing/2014/main" id="{C3FF3794-BB94-4403-9FBD-02A743E602B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661164" y="1860878"/>
            <a:ext cx="2934584" cy="3845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5 d's of dodgeball">
            <a:extLst>
              <a:ext uri="{FF2B5EF4-FFF2-40B4-BE49-F238E27FC236}">
                <a16:creationId xmlns:a16="http://schemas.microsoft.com/office/drawing/2014/main" id="{3615958A-13C1-48F0-B152-A6920D89A81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152" y="1969641"/>
            <a:ext cx="7109312" cy="3981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644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itle 6">
            <a:extLst>
              <a:ext uri="{FF2B5EF4-FFF2-40B4-BE49-F238E27FC236}">
                <a16:creationId xmlns:a16="http://schemas.microsoft.com/office/drawing/2014/main" id="{8900CB30-3012-C4FB-3E2B-2C8506069B18}"/>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200"/>
              <a:t>Generative AI has caught people’s attention</a:t>
            </a:r>
          </a:p>
        </p:txBody>
      </p:sp>
      <p:sp>
        <p:nvSpPr>
          <p:cNvPr id="8" name="Content Placeholder 7">
            <a:extLst>
              <a:ext uri="{FF2B5EF4-FFF2-40B4-BE49-F238E27FC236}">
                <a16:creationId xmlns:a16="http://schemas.microsoft.com/office/drawing/2014/main" id="{486E3D95-8B67-BACC-EACC-29EE4CF04BF1}"/>
              </a:ext>
            </a:extLst>
          </p:cNvPr>
          <p:cNvSpPr>
            <a:spLocks noGrp="1"/>
          </p:cNvSpPr>
          <p:nvPr>
            <p:ph sz="half" idx="1"/>
          </p:nvPr>
        </p:nvSpPr>
        <p:spPr>
          <a:xfrm>
            <a:off x="252920" y="2162014"/>
            <a:ext cx="2947482" cy="3744264"/>
          </a:xfrm>
        </p:spPr>
        <p:txBody>
          <a:bodyPr vert="horz" lIns="91440" tIns="45720" rIns="91440" bIns="45720" rtlCol="0" anchor="t">
            <a:normAutofit/>
          </a:bodyPr>
          <a:lstStyle/>
          <a:p>
            <a:r>
              <a:rPr lang="en-US" sz="1600" dirty="0">
                <a:solidFill>
                  <a:srgbClr val="FFFFFF"/>
                </a:solidFill>
              </a:rPr>
              <a:t>How long to 1M users? </a:t>
            </a:r>
          </a:p>
          <a:p>
            <a:r>
              <a:rPr lang="en-US" sz="1800" dirty="0">
                <a:solidFill>
                  <a:srgbClr val="FFFFFF"/>
                </a:solidFill>
              </a:rPr>
              <a:t>Netflix – 3.5 years</a:t>
            </a:r>
          </a:p>
          <a:p>
            <a:r>
              <a:rPr lang="en-US" sz="1800" dirty="0">
                <a:solidFill>
                  <a:srgbClr val="FFFFFF"/>
                </a:solidFill>
              </a:rPr>
              <a:t>Airbnb – 2.5 years</a:t>
            </a:r>
          </a:p>
          <a:p>
            <a:r>
              <a:rPr lang="en-US" sz="1800" dirty="0">
                <a:solidFill>
                  <a:srgbClr val="FFFFFF"/>
                </a:solidFill>
              </a:rPr>
              <a:t>Facebook – 10 months</a:t>
            </a:r>
          </a:p>
          <a:p>
            <a:r>
              <a:rPr lang="en-US" sz="1800" dirty="0">
                <a:solidFill>
                  <a:srgbClr val="FFFFFF"/>
                </a:solidFill>
              </a:rPr>
              <a:t>Spotify – 5 months</a:t>
            </a:r>
          </a:p>
          <a:p>
            <a:r>
              <a:rPr lang="en-US" sz="1800" dirty="0">
                <a:solidFill>
                  <a:srgbClr val="FFFFFF"/>
                </a:solidFill>
              </a:rPr>
              <a:t>Instagram – 74 days</a:t>
            </a:r>
          </a:p>
          <a:p>
            <a:r>
              <a:rPr lang="en-US" sz="1800" b="1" u="sng" dirty="0">
                <a:solidFill>
                  <a:srgbClr val="FFFFFF"/>
                </a:solidFill>
              </a:rPr>
              <a:t>ChatGPT – 5 days</a:t>
            </a:r>
          </a:p>
          <a:p>
            <a:pPr marL="0"/>
            <a:endParaRPr lang="en-US" sz="1600" dirty="0">
              <a:solidFill>
                <a:srgbClr val="FFFFFF"/>
              </a:solidFill>
            </a:endParaRPr>
          </a:p>
        </p:txBody>
      </p:sp>
      <p:pic>
        <p:nvPicPr>
          <p:cNvPr id="5" name="Picture 2" descr="r/QuotesPorn - &quot;There are decades where nothing happens; and there are weeks where decades happen.&quot; Vladimir Ilyich Lenin">
            <a:extLst>
              <a:ext uri="{FF2B5EF4-FFF2-40B4-BE49-F238E27FC236}">
                <a16:creationId xmlns:a16="http://schemas.microsoft.com/office/drawing/2014/main" id="{A6BE0A5D-9D79-4D75-A079-7BF8FAF5D6C6}"/>
              </a:ext>
            </a:extLst>
          </p:cNvPr>
          <p:cNvPicPr>
            <a:picLocks noGrp="1" noChangeAspect="1" noChangeArrowheads="1"/>
          </p:cNvPicPr>
          <p:nvPr>
            <p:ph sz="half" idx="2"/>
          </p:nvPr>
        </p:nvPicPr>
        <p:blipFill>
          <a:blip r:embed="rId3">
            <a:extLst>
              <a:ext uri="{28A0092B-C50C-407E-A947-70E740481C1C}">
                <a14:useLocalDpi xmlns:a14="http://schemas.microsoft.com/office/drawing/2010/main"/>
              </a:ext>
            </a:extLst>
          </a:blip>
          <a:stretch>
            <a:fillRect/>
          </a:stretch>
        </p:blipFill>
        <p:spPr bwMode="auto">
          <a:xfrm>
            <a:off x="4059935" y="1332301"/>
            <a:ext cx="7491363" cy="417643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8421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th teachers protest against calculator use 1966">
            <a:extLst>
              <a:ext uri="{FF2B5EF4-FFF2-40B4-BE49-F238E27FC236}">
                <a16:creationId xmlns:a16="http://schemas.microsoft.com/office/drawing/2014/main" id="{7443D868-6E13-8432-4D58-3E5A55FA23E5}"/>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862010" y="771434"/>
            <a:ext cx="4467980" cy="527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145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BCDA-D56C-0218-C303-678FFC768E44}"/>
              </a:ext>
            </a:extLst>
          </p:cNvPr>
          <p:cNvSpPr>
            <a:spLocks noGrp="1"/>
          </p:cNvSpPr>
          <p:nvPr>
            <p:ph type="title"/>
          </p:nvPr>
        </p:nvSpPr>
        <p:spPr/>
        <p:txBody>
          <a:bodyPr/>
          <a:lstStyle/>
          <a:p>
            <a:r>
              <a:rPr lang="en-US" dirty="0"/>
              <a:t>What is AI?</a:t>
            </a:r>
          </a:p>
        </p:txBody>
      </p:sp>
      <p:pic>
        <p:nvPicPr>
          <p:cNvPr id="7" name="Online Media 6" descr="A.I. Czar Kamala Harris discusses artificial intelligence: &quot;It's a fancy thing&quot;">
            <a:hlinkClick r:id="" action="ppaction://media"/>
            <a:extLst>
              <a:ext uri="{FF2B5EF4-FFF2-40B4-BE49-F238E27FC236}">
                <a16:creationId xmlns:a16="http://schemas.microsoft.com/office/drawing/2014/main" id="{D48DF283-A388-8DD4-54AA-1B1631F57758}"/>
              </a:ext>
            </a:extLst>
          </p:cNvPr>
          <p:cNvPicPr>
            <a:picLocks noGrp="1" noRot="1" noChangeAspect="1"/>
          </p:cNvPicPr>
          <p:nvPr>
            <p:ph idx="1"/>
            <a:videoFile r:link="rId1"/>
          </p:nvPr>
        </p:nvPicPr>
        <p:blipFill>
          <a:blip r:embed="rId3"/>
          <a:stretch>
            <a:fillRect/>
          </a:stretch>
        </p:blipFill>
        <p:spPr>
          <a:xfrm>
            <a:off x="3868738" y="1357313"/>
            <a:ext cx="7315200" cy="4133850"/>
          </a:xfrm>
          <a:prstGeom prst="rect">
            <a:avLst/>
          </a:prstGeom>
        </p:spPr>
      </p:pic>
    </p:spTree>
    <p:extLst>
      <p:ext uri="{BB962C8B-B14F-4D97-AF65-F5344CB8AC3E}">
        <p14:creationId xmlns:p14="http://schemas.microsoft.com/office/powerpoint/2010/main" val="135788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2827</TotalTime>
  <Words>4357</Words>
  <Application>Microsoft Macintosh PowerPoint</Application>
  <PresentationFormat>Widescreen</PresentationFormat>
  <Paragraphs>464</Paragraphs>
  <Slides>41</Slides>
  <Notes>23</Notes>
  <HiddenSlides>5</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Amazon Ember</vt:lpstr>
      <vt:lpstr>Amazon Ember Light</vt:lpstr>
      <vt:lpstr>Arial</vt:lpstr>
      <vt:lpstr>Calibri</vt:lpstr>
      <vt:lpstr>Cambria Math</vt:lpstr>
      <vt:lpstr>Corbel</vt:lpstr>
      <vt:lpstr>Franklin Gothic Book</vt:lpstr>
      <vt:lpstr>Libre Baskerville</vt:lpstr>
      <vt:lpstr>Söhne</vt:lpstr>
      <vt:lpstr>Wingdings 2</vt:lpstr>
      <vt:lpstr>Frame</vt:lpstr>
      <vt:lpstr>Artificial Intelligence</vt:lpstr>
      <vt:lpstr>PowerPoint Presentation</vt:lpstr>
      <vt:lpstr>PowerPoint Presentation</vt:lpstr>
      <vt:lpstr>PowerPoint Presentation</vt:lpstr>
      <vt:lpstr>3,4,5,7 or 9 Vs of Big Data</vt:lpstr>
      <vt:lpstr>What about … </vt:lpstr>
      <vt:lpstr>Generative AI has caught people’s attention</vt:lpstr>
      <vt:lpstr>PowerPoint Presentation</vt:lpstr>
      <vt:lpstr>What is AI?</vt:lpstr>
      <vt:lpstr>Maybe we’ll ask the experts…</vt:lpstr>
      <vt:lpstr>What is AI?</vt:lpstr>
      <vt:lpstr>PowerPoint Presentation</vt:lpstr>
      <vt:lpstr>PowerPoint Presentation</vt:lpstr>
      <vt:lpstr>Why Now?…  a little history</vt:lpstr>
      <vt:lpstr>Why Now? … recent advances  </vt:lpstr>
      <vt:lpstr>History..</vt:lpstr>
      <vt:lpstr>Why Now?   And then there is the cost, storage and memory components … </vt:lpstr>
      <vt:lpstr>But what is it…   Neural Networks</vt:lpstr>
      <vt:lpstr>The Classic Diagram </vt:lpstr>
      <vt:lpstr>Neural Network: Linear Regression</vt:lpstr>
      <vt:lpstr>Demystifying Neural Networks ~ house price example</vt:lpstr>
      <vt:lpstr>Geoffrey Hinton   ‘The Godfather of AI’ </vt:lpstr>
      <vt:lpstr>How AI is Different from Machine Learning</vt:lpstr>
      <vt:lpstr>The key-difference between AI and ML is Generation… </vt:lpstr>
      <vt:lpstr>PowerPoint Presentation</vt:lpstr>
      <vt:lpstr>Classic Machine Learning Algorithms</vt:lpstr>
      <vt:lpstr>PowerPoint Presentation</vt:lpstr>
      <vt:lpstr>PowerPoint Presentation</vt:lpstr>
      <vt:lpstr>PowerPoint Presentation</vt:lpstr>
      <vt:lpstr>Classic Machine Learning Algorithms</vt:lpstr>
      <vt:lpstr>AI = Generation</vt:lpstr>
      <vt:lpstr>Large Language Models (LLM) deal w. text… </vt:lpstr>
      <vt:lpstr>What comes after!</vt:lpstr>
      <vt:lpstr>LLMs are simple-ish…  just billions of calculations</vt:lpstr>
      <vt:lpstr>Computer Vision  - works similarly.. </vt:lpstr>
      <vt:lpstr>AI Cannot Do</vt:lpstr>
      <vt:lpstr>Is AI alive? </vt:lpstr>
      <vt:lpstr>AI’s  Ethical and Social Considerations</vt:lpstr>
      <vt:lpstr>Govern the process…</vt:lpstr>
      <vt:lpstr>AI’s  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Ames, Mike</dc:creator>
  <cp:lastModifiedBy>michael.ames@gmail.com</cp:lastModifiedBy>
  <cp:revision>7</cp:revision>
  <dcterms:created xsi:type="dcterms:W3CDTF">2023-04-03T18:58:29Z</dcterms:created>
  <dcterms:modified xsi:type="dcterms:W3CDTF">2024-11-06T17:26:10Z</dcterms:modified>
</cp:coreProperties>
</file>